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handoutMasterIdLst>
    <p:handoutMasterId r:id="rId40"/>
  </p:handoutMasterIdLst>
  <p:sldIdLst>
    <p:sldId id="354" r:id="rId2"/>
    <p:sldId id="390" r:id="rId3"/>
    <p:sldId id="727" r:id="rId4"/>
    <p:sldId id="728" r:id="rId5"/>
    <p:sldId id="754" r:id="rId6"/>
    <p:sldId id="729" r:id="rId7"/>
    <p:sldId id="765" r:id="rId8"/>
    <p:sldId id="753" r:id="rId9"/>
    <p:sldId id="737" r:id="rId10"/>
    <p:sldId id="731" r:id="rId11"/>
    <p:sldId id="746" r:id="rId12"/>
    <p:sldId id="732" r:id="rId13"/>
    <p:sldId id="756" r:id="rId14"/>
    <p:sldId id="734" r:id="rId15"/>
    <p:sldId id="747" r:id="rId16"/>
    <p:sldId id="738" r:id="rId17"/>
    <p:sldId id="757" r:id="rId18"/>
    <p:sldId id="751" r:id="rId19"/>
    <p:sldId id="739" r:id="rId20"/>
    <p:sldId id="740" r:id="rId21"/>
    <p:sldId id="759" r:id="rId22"/>
    <p:sldId id="760" r:id="rId23"/>
    <p:sldId id="761" r:id="rId24"/>
    <p:sldId id="762" r:id="rId25"/>
    <p:sldId id="741" r:id="rId26"/>
    <p:sldId id="742" r:id="rId27"/>
    <p:sldId id="763" r:id="rId28"/>
    <p:sldId id="764" r:id="rId29"/>
    <p:sldId id="743" r:id="rId30"/>
    <p:sldId id="744" r:id="rId31"/>
    <p:sldId id="749" r:id="rId32"/>
    <p:sldId id="766" r:id="rId33"/>
    <p:sldId id="745" r:id="rId34"/>
    <p:sldId id="557" r:id="rId35"/>
    <p:sldId id="393" r:id="rId36"/>
    <p:sldId id="388" r:id="rId37"/>
    <p:sldId id="289" r:id="rId38"/>
  </p:sldIdLst>
  <p:sldSz cx="12188825" cy="6858000"/>
  <p:notesSz cx="6858000" cy="9144000"/>
  <p:custDataLst>
    <p:tags r:id="rId4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7" pos="33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18" autoAdjust="0"/>
    <p:restoredTop sz="71454" autoAdjust="0"/>
  </p:normalViewPr>
  <p:slideViewPr>
    <p:cSldViewPr>
      <p:cViewPr varScale="1">
        <p:scale>
          <a:sx n="67" d="100"/>
          <a:sy n="67" d="100"/>
        </p:scale>
        <p:origin x="560" y="168"/>
      </p:cViewPr>
      <p:guideLst>
        <p:guide orient="horz" pos="2160"/>
        <p:guide pos="335"/>
      </p:guideLst>
    </p:cSldViewPr>
  </p:slideViewPr>
  <p:outlineViewPr>
    <p:cViewPr>
      <p:scale>
        <a:sx n="33" d="100"/>
        <a:sy n="33" d="100"/>
      </p:scale>
      <p:origin x="0" y="-10368"/>
    </p:cViewPr>
  </p:outlineViewPr>
  <p:notesTextViewPr>
    <p:cViewPr>
      <p:scale>
        <a:sx n="1" d="1"/>
        <a:sy n="1" d="1"/>
      </p:scale>
      <p:origin x="0" y="0"/>
    </p:cViewPr>
  </p:notesTextViewPr>
  <p:sorterViewPr>
    <p:cViewPr>
      <p:scale>
        <a:sx n="20" d="100"/>
        <a:sy n="20" d="100"/>
      </p:scale>
      <p:origin x="0" y="0"/>
    </p:cViewPr>
  </p:sorterViewPr>
  <p:notesViewPr>
    <p:cSldViewPr>
      <p:cViewPr varScale="1">
        <p:scale>
          <a:sx n="62" d="100"/>
          <a:sy n="62" d="100"/>
        </p:scale>
        <p:origin x="-2611" y="-7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1/14/20</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600"/>
      </a:spcBef>
      <a:defRPr sz="1100" kern="1200">
        <a:solidFill>
          <a:schemeClr val="tx1"/>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chemeClr val="tx1"/>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92500" lnSpcReduction="20000"/>
          </a:bodyPr>
          <a:lstStyle/>
          <a:p>
            <a:r>
              <a:rPr lang="en-US" dirty="0"/>
              <a:t>The slide shows steps to create a form on a table.</a:t>
            </a:r>
            <a:r>
              <a:rPr lang="en-US" baseline="0" dirty="0"/>
              <a:t> </a:t>
            </a:r>
            <a:r>
              <a:rPr lang="en-US" dirty="0"/>
              <a:t>Perform</a:t>
            </a:r>
            <a:r>
              <a:rPr lang="en-US" baseline="0" dirty="0"/>
              <a:t> the following steps:</a:t>
            </a:r>
          </a:p>
          <a:p>
            <a:pPr marL="457200" lvl="1" indent="-228600">
              <a:buFont typeface="+mj-lt"/>
              <a:buAutoNum type="arabicPeriod"/>
            </a:pPr>
            <a:r>
              <a:rPr lang="en-US" dirty="0"/>
              <a:t>First, access the "Form on a Table" wizard. On your application home page, click </a:t>
            </a:r>
            <a:r>
              <a:rPr lang="en-US" b="1" dirty="0"/>
              <a:t>Create Page</a:t>
            </a:r>
            <a:r>
              <a:rPr lang="en-US" dirty="0"/>
              <a:t>, select </a:t>
            </a:r>
            <a:r>
              <a:rPr lang="en-US" b="1" dirty="0"/>
              <a:t>Form</a:t>
            </a:r>
            <a:r>
              <a:rPr lang="en-US" dirty="0"/>
              <a:t> and then select </a:t>
            </a:r>
            <a:r>
              <a:rPr lang="en-US" b="1" dirty="0"/>
              <a:t>Form </a:t>
            </a:r>
            <a:r>
              <a:rPr lang="en-US" b="0" dirty="0"/>
              <a:t>again</a:t>
            </a:r>
            <a:r>
              <a:rPr lang="en-US" dirty="0"/>
              <a:t>.</a:t>
            </a:r>
          </a:p>
          <a:p>
            <a:pPr marL="457200" lvl="1" indent="-228600">
              <a:buFont typeface="+mj-lt"/>
              <a:buAutoNum type="arabicPeriod"/>
            </a:pPr>
            <a:r>
              <a:rPr lang="en-US" dirty="0"/>
              <a:t>On the Page Attributes dialog, enter a name for Page Name. Then, select an option for Page Mode.</a:t>
            </a:r>
            <a:r>
              <a:rPr lang="en-US" baseline="0" dirty="0"/>
              <a:t> You can either select Normal or Modal Dialog. </a:t>
            </a:r>
            <a:r>
              <a:rPr lang="en-US" dirty="0"/>
              <a:t>In the slide example, you select Normal. For Branch Here to Submit, s</a:t>
            </a:r>
            <a:r>
              <a:rPr lang="en-US" sz="1050" b="0" i="0" kern="1200" dirty="0">
                <a:solidFill>
                  <a:schemeClr val="tx1"/>
                </a:solidFill>
                <a:latin typeface="+mn-lt"/>
                <a:ea typeface="+mn-ea"/>
                <a:cs typeface="+mn-cs"/>
              </a:rPr>
              <a:t>elect a page to branch to after the page processing is complete. Select a page that</a:t>
            </a:r>
            <a:r>
              <a:rPr lang="en-US" sz="1050" b="0" i="0" kern="1200" baseline="0" dirty="0">
                <a:solidFill>
                  <a:schemeClr val="tx1"/>
                </a:solidFill>
                <a:latin typeface="+mn-lt"/>
                <a:ea typeface="+mn-ea"/>
                <a:cs typeface="+mn-cs"/>
              </a:rPr>
              <a:t> you should be redirected to if you click the Cancel button on the form. In the slide example, you select Page 2 which is a interactive report that you already built using the EBA_DEMO_IR_EMP table. </a:t>
            </a:r>
            <a:br>
              <a:rPr lang="en-US" sz="1050" b="0" i="0" kern="1200" baseline="0" dirty="0">
                <a:solidFill>
                  <a:schemeClr val="tx1"/>
                </a:solidFill>
                <a:latin typeface="+mn-lt"/>
                <a:ea typeface="+mn-ea"/>
                <a:cs typeface="+mn-cs"/>
              </a:rPr>
            </a:br>
            <a:r>
              <a:rPr lang="en-US" sz="1050" b="0" i="0" kern="1200" baseline="0" dirty="0">
                <a:solidFill>
                  <a:schemeClr val="tx1"/>
                </a:solidFill>
                <a:latin typeface="+mn-lt"/>
                <a:ea typeface="+mn-ea"/>
                <a:cs typeface="+mn-cs"/>
              </a:rPr>
              <a:t>Click </a:t>
            </a:r>
            <a:r>
              <a:rPr lang="en-US" sz="1050" b="1" i="0" kern="1200" baseline="0" dirty="0">
                <a:solidFill>
                  <a:schemeClr val="tx1"/>
                </a:solidFill>
                <a:latin typeface="+mn-lt"/>
                <a:ea typeface="+mn-ea"/>
                <a:cs typeface="+mn-cs"/>
              </a:rPr>
              <a:t>Next</a:t>
            </a:r>
            <a:r>
              <a:rPr lang="en-US" sz="1050" b="0" i="0" kern="1200" baseline="0" dirty="0">
                <a:solidFill>
                  <a:schemeClr val="tx1"/>
                </a:solidFill>
                <a:latin typeface="+mn-lt"/>
                <a:ea typeface="+mn-ea"/>
                <a:cs typeface="+mn-cs"/>
              </a:rPr>
              <a:t>.</a:t>
            </a:r>
            <a:endParaRPr lang="en-US" sz="1050" b="0" i="0" kern="1200" dirty="0">
              <a:solidFill>
                <a:schemeClr val="tx1"/>
              </a:solidFill>
              <a:latin typeface="+mn-lt"/>
              <a:ea typeface="+mn-ea"/>
              <a:cs typeface="+mn-cs"/>
            </a:endParaRPr>
          </a:p>
          <a:p>
            <a:pPr marL="457200" lvl="1" indent="-228600">
              <a:buFont typeface="+mj-lt"/>
              <a:buAutoNum type="arabicPeriod"/>
            </a:pPr>
            <a:r>
              <a:rPr lang="en-US" sz="1050" b="0" i="0" kern="1200" dirty="0">
                <a:solidFill>
                  <a:schemeClr val="tx1"/>
                </a:solidFill>
                <a:latin typeface="+mn-lt"/>
                <a:ea typeface="+mn-ea"/>
                <a:cs typeface="+mn-cs"/>
              </a:rPr>
              <a:t>Select an option for Navigation Preference and click Next. In the example, you accept the default.</a:t>
            </a:r>
          </a:p>
          <a:p>
            <a:pPr marL="228600" lvl="0" indent="-228600">
              <a:buFontTx/>
              <a:buNone/>
            </a:pPr>
            <a:endParaRPr lang="en-US" sz="1100" b="0" i="0" kern="1200" baseline="0" dirty="0">
              <a:solidFill>
                <a:schemeClr val="tx1"/>
              </a:solidFill>
              <a:latin typeface="+mn-lt"/>
              <a:ea typeface="+mn-ea"/>
              <a:cs typeface="+mn-cs"/>
            </a:endParaRPr>
          </a:p>
          <a:p>
            <a:pPr marL="228600" lvl="0" indent="-228600">
              <a:buFontTx/>
              <a:buNone/>
            </a:pPr>
            <a:r>
              <a:rPr lang="en-US" sz="1100" b="0" i="0" kern="1200" baseline="0" dirty="0">
                <a:solidFill>
                  <a:schemeClr val="tx1"/>
                </a:solidFill>
                <a:latin typeface="+mn-lt"/>
                <a:ea typeface="+mn-ea"/>
                <a:cs typeface="+mn-cs"/>
              </a:rPr>
              <a:t>The example shows creating a form as a normal page. Instead of choosing Normal, you can choose Modal Dialog for Page</a:t>
            </a:r>
          </a:p>
          <a:p>
            <a:pPr marL="228600" lvl="0" indent="-228600">
              <a:buFontTx/>
              <a:buNone/>
            </a:pPr>
            <a:r>
              <a:rPr lang="en-US" sz="1100" b="0" i="0" kern="1200" baseline="0" dirty="0">
                <a:solidFill>
                  <a:schemeClr val="tx1"/>
                </a:solidFill>
                <a:latin typeface="+mn-lt"/>
                <a:ea typeface="+mn-ea"/>
                <a:cs typeface="+mn-cs"/>
              </a:rPr>
              <a:t> Mode. A modal dialog is an overlay window positioned within the viewport, which remains active and focused until the end</a:t>
            </a:r>
          </a:p>
          <a:p>
            <a:pPr marL="228600" lvl="0" indent="-228600">
              <a:buFontTx/>
              <a:buNone/>
            </a:pPr>
            <a:r>
              <a:rPr lang="en-US" sz="1100" b="0" i="0" kern="1200" baseline="0" dirty="0">
                <a:solidFill>
                  <a:schemeClr val="tx1"/>
                </a:solidFill>
                <a:latin typeface="+mn-lt"/>
                <a:ea typeface="+mn-ea"/>
                <a:cs typeface="+mn-cs"/>
              </a:rPr>
              <a:t> user dismisses (closes) it. The underlying page is greyed out and the end user is prevented from interacting with the rest</a:t>
            </a:r>
          </a:p>
          <a:p>
            <a:pPr marL="228600" lvl="0" indent="-228600">
              <a:buFontTx/>
              <a:buNone/>
            </a:pPr>
            <a:r>
              <a:rPr lang="en-US" sz="1100" b="0" i="0" kern="1200" baseline="0" dirty="0">
                <a:solidFill>
                  <a:schemeClr val="tx1"/>
                </a:solidFill>
                <a:latin typeface="+mn-lt"/>
                <a:ea typeface="+mn-ea"/>
                <a:cs typeface="+mn-cs"/>
              </a:rPr>
              <a:t> of the page until the dialog is closed.</a:t>
            </a:r>
          </a:p>
          <a:p>
            <a:pPr marL="228600" lvl="0" indent="-228600">
              <a:buFontTx/>
              <a:buNone/>
            </a:pPr>
            <a:r>
              <a:rPr lang="en-US" sz="1100" b="0" i="0" kern="1200" baseline="0" dirty="0">
                <a:solidFill>
                  <a:schemeClr val="tx1"/>
                </a:solidFill>
                <a:latin typeface="+mn-lt"/>
                <a:ea typeface="+mn-ea"/>
                <a:cs typeface="+mn-cs"/>
              </a:rPr>
              <a:t>You cannot run dialog pages directly from Page Designer. You can review such page by running a page that launches the</a:t>
            </a:r>
          </a:p>
          <a:p>
            <a:pPr marL="228600" lvl="0" indent="-228600">
              <a:buFontTx/>
              <a:buNone/>
            </a:pPr>
            <a:r>
              <a:rPr lang="en-US" sz="1100" b="0" i="0" kern="1200" baseline="0" dirty="0">
                <a:solidFill>
                  <a:schemeClr val="tx1"/>
                </a:solidFill>
                <a:latin typeface="+mn-lt"/>
                <a:ea typeface="+mn-ea"/>
                <a:cs typeface="+mn-cs"/>
              </a:rPr>
              <a:t> dialog.</a:t>
            </a:r>
          </a:p>
          <a:p>
            <a:pPr marL="228600" lvl="0" indent="-228600">
              <a:buFontTx/>
              <a:buNone/>
            </a:pPr>
            <a:endParaRPr lang="en-US" sz="1100" b="0" i="0" kern="1200" baseline="0" dirty="0">
              <a:solidFill>
                <a:schemeClr val="tx1"/>
              </a:solidFill>
              <a:latin typeface="+mn-lt"/>
              <a:ea typeface="+mn-ea"/>
              <a:cs typeface="+mn-cs"/>
            </a:endParaRPr>
          </a:p>
          <a:p>
            <a:pPr marL="228600" lvl="0" indent="-228600">
              <a:buFontTx/>
              <a:buNone/>
            </a:pPr>
            <a:endParaRPr lang="en-US" sz="1100" b="0" i="0" kern="1200" baseline="0" dirty="0">
              <a:solidFill>
                <a:schemeClr val="tx1"/>
              </a:solidFill>
              <a:latin typeface="+mn-lt"/>
              <a:ea typeface="+mn-ea"/>
              <a:cs typeface="+mn-cs"/>
            </a:endParaRPr>
          </a:p>
          <a:p>
            <a:pPr marL="228600" lvl="0" indent="-228600">
              <a:buFontTx/>
              <a:buNone/>
            </a:pPr>
            <a:endParaRPr lang="en-US" sz="1100" b="0" i="0" kern="1200" dirty="0">
              <a:solidFill>
                <a:schemeClr val="tx1"/>
              </a:solidFill>
              <a:latin typeface="+mn-lt"/>
              <a:ea typeface="+mn-ea"/>
              <a:cs typeface="+mn-cs"/>
            </a:endParaRPr>
          </a:p>
          <a:p>
            <a:pPr marL="228600" lvl="0" indent="-228600">
              <a:buFontTx/>
              <a:buNone/>
            </a:pPr>
            <a:r>
              <a:rPr lang="en-US" sz="1100" b="0" i="0" kern="1200" baseline="0" dirty="0">
                <a:solidFill>
                  <a:schemeClr val="tx1"/>
                </a:solidFill>
                <a:latin typeface="+mn-lt"/>
                <a:ea typeface="+mn-ea"/>
                <a:cs typeface="+mn-cs"/>
              </a:rPr>
              <a:t> </a:t>
            </a:r>
            <a:endParaRPr lang="en-US" sz="1100" b="0" i="0" kern="1200" dirty="0">
              <a:solidFill>
                <a:schemeClr val="tx1"/>
              </a:solidFill>
              <a:latin typeface="+mn-lt"/>
              <a:ea typeface="+mn-ea"/>
              <a:cs typeface="+mn-cs"/>
            </a:endParaRPr>
          </a:p>
          <a:p>
            <a:pPr marL="228600" marR="0" lvl="0" indent="-228600" algn="l" defTabSz="914400" rtl="0" eaLnBrk="1" fontAlgn="auto" latinLnBrk="0" hangingPunct="1">
              <a:lnSpc>
                <a:spcPct val="100000"/>
              </a:lnSpc>
              <a:spcBef>
                <a:spcPts val="600"/>
              </a:spcBef>
              <a:spcAft>
                <a:spcPts val="0"/>
              </a:spcAft>
              <a:buClrTx/>
              <a:buSzTx/>
              <a:buFontTx/>
              <a:buNone/>
              <a:tabLst/>
              <a:defRPr/>
            </a:pPr>
            <a:endParaRPr lang="en-US" sz="1100" b="0" i="0" kern="1200" dirty="0">
              <a:solidFill>
                <a:schemeClr val="tx1"/>
              </a:solidFill>
              <a:latin typeface="+mn-lt"/>
              <a:ea typeface="+mn-ea"/>
              <a:cs typeface="+mn-cs"/>
            </a:endParaRPr>
          </a:p>
          <a:p>
            <a:pPr marL="228600" lvl="0" indent="-228600">
              <a:buFontTx/>
              <a:buNone/>
            </a:pPr>
            <a:r>
              <a:rPr lang="en-US" sz="1100" b="0" i="0" kern="1200" dirty="0">
                <a:solidFill>
                  <a:schemeClr val="tx1"/>
                </a:solidFill>
                <a:latin typeface="+mn-lt"/>
                <a:ea typeface="+mn-ea"/>
                <a:cs typeface="+mn-cs"/>
              </a:rPr>
              <a:t> </a:t>
            </a:r>
            <a:br>
              <a:rPr lang="en-US" sz="1100" b="0" i="0" kern="1200" dirty="0">
                <a:solidFill>
                  <a:schemeClr val="tx1"/>
                </a:solidFill>
                <a:latin typeface="+mn-lt"/>
                <a:ea typeface="+mn-ea"/>
                <a:cs typeface="+mn-cs"/>
              </a:rPr>
            </a:br>
            <a:endParaRPr lang="en-US" sz="1100" b="0" i="0" kern="1200" dirty="0">
              <a:solidFill>
                <a:schemeClr val="tx1"/>
              </a:solidFill>
              <a:latin typeface="+mn-lt"/>
              <a:ea typeface="+mn-ea"/>
              <a:cs typeface="+mn-cs"/>
            </a:endParaRPr>
          </a:p>
          <a:p>
            <a:pPr marL="228600" lvl="0" indent="-228600">
              <a:buFontTx/>
              <a:buNone/>
            </a:pPr>
            <a:r>
              <a:rPr lang="en-US" sz="1100" b="0" i="0" kern="1200" dirty="0">
                <a:solidFill>
                  <a:schemeClr val="tx1"/>
                </a:solidFill>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10</a:t>
            </a:fld>
            <a:endParaRPr lang="en-US" dirty="0"/>
          </a:p>
        </p:txBody>
      </p:sp>
    </p:spTree>
    <p:extLst>
      <p:ext uri="{BB962C8B-B14F-4D97-AF65-F5344CB8AC3E}">
        <p14:creationId xmlns:p14="http://schemas.microsoft.com/office/powerpoint/2010/main" val="699257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342900" lvl="1" indent="-228600">
              <a:buFont typeface="+mj-lt"/>
              <a:buAutoNum type="arabicPeriod" startAt="4"/>
            </a:pPr>
            <a:r>
              <a:rPr lang="en-US" sz="1000" b="0" i="0" kern="1200" dirty="0">
                <a:solidFill>
                  <a:schemeClr val="tx1"/>
                </a:solidFill>
                <a:latin typeface="+mn-lt"/>
                <a:ea typeface="+mn-ea"/>
                <a:cs typeface="+mn-cs"/>
              </a:rPr>
              <a:t>In the Data Source dialog, select the data source for the form. You can choose either a local or an external data source:</a:t>
            </a:r>
          </a:p>
          <a:p>
            <a:pPr marL="571500" lvl="3" indent="-114300">
              <a:buFont typeface="Arial" panose="020B0604020202020204" pitchFamily="34" charset="0"/>
              <a:buChar char="•"/>
            </a:pPr>
            <a:r>
              <a:rPr lang="en-US" sz="850" b="1" i="0" kern="1200" dirty="0">
                <a:solidFill>
                  <a:schemeClr val="tx1"/>
                </a:solidFill>
                <a:latin typeface="+mn-lt"/>
                <a:ea typeface="+mn-ea"/>
                <a:cs typeface="+mn-cs"/>
              </a:rPr>
              <a:t>Local Database</a:t>
            </a:r>
            <a:r>
              <a:rPr lang="en-US" sz="850" b="0" i="0" kern="1200" dirty="0">
                <a:solidFill>
                  <a:schemeClr val="tx1"/>
                </a:solidFill>
                <a:latin typeface="+mn-lt"/>
                <a:ea typeface="+mn-ea"/>
                <a:cs typeface="+mn-cs"/>
              </a:rPr>
              <a:t>: Data is sourced from the local database</a:t>
            </a:r>
          </a:p>
          <a:p>
            <a:pPr marL="571500" lvl="3" indent="-114300">
              <a:buFont typeface="Arial" panose="020B0604020202020204" pitchFamily="34" charset="0"/>
              <a:buChar char="•"/>
            </a:pPr>
            <a:r>
              <a:rPr lang="en-US" sz="850" b="1" i="0" kern="1200" dirty="0">
                <a:solidFill>
                  <a:schemeClr val="tx1"/>
                </a:solidFill>
                <a:latin typeface="+mn-lt"/>
                <a:ea typeface="+mn-ea"/>
                <a:cs typeface="+mn-cs"/>
              </a:rPr>
              <a:t>REST Enabled SQL Service</a:t>
            </a:r>
            <a:r>
              <a:rPr lang="en-US" sz="850" b="0" i="0" kern="1200" dirty="0">
                <a:solidFill>
                  <a:schemeClr val="tx1"/>
                </a:solidFill>
                <a:latin typeface="+mn-lt"/>
                <a:ea typeface="+mn-ea"/>
                <a:cs typeface="+mn-cs"/>
              </a:rPr>
              <a:t>: </a:t>
            </a:r>
            <a:r>
              <a:rPr lang="en-IN" sz="900" b="0" i="0" u="none" strike="noStrike" kern="1200" dirty="0">
                <a:solidFill>
                  <a:schemeClr val="tx1"/>
                </a:solidFill>
                <a:effectLst/>
                <a:latin typeface="+mn-lt"/>
                <a:ea typeface="+mn-ea"/>
                <a:cs typeface="+mn-cs"/>
              </a:rPr>
              <a:t>Data is sourced from a remote database, where the connection is defined using REST Enabled SQL. To create or maintain REST Enabled SQL references, navigate to Shared Components &gt; REST Enabled SQL</a:t>
            </a:r>
            <a:endParaRPr lang="en-US" sz="850" b="0" i="0" kern="1200" dirty="0">
              <a:solidFill>
                <a:schemeClr val="tx1"/>
              </a:solidFill>
              <a:latin typeface="+mn-lt"/>
              <a:ea typeface="+mn-ea"/>
              <a:cs typeface="+mn-cs"/>
            </a:endParaRPr>
          </a:p>
          <a:p>
            <a:pPr marL="571500" lvl="3" indent="-114300">
              <a:buFont typeface="Arial" panose="020B0604020202020204" pitchFamily="34" charset="0"/>
              <a:buChar char="•"/>
            </a:pPr>
            <a:r>
              <a:rPr lang="en-US" sz="850" b="1" i="0" kern="1200" dirty="0">
                <a:solidFill>
                  <a:schemeClr val="tx1"/>
                </a:solidFill>
                <a:latin typeface="+mn-lt"/>
                <a:ea typeface="+mn-ea"/>
                <a:cs typeface="+mn-cs"/>
              </a:rPr>
              <a:t>Web Source</a:t>
            </a:r>
            <a:r>
              <a:rPr lang="en-US" sz="850" b="0" i="0" kern="1200" dirty="0">
                <a:solidFill>
                  <a:schemeClr val="tx1"/>
                </a:solidFill>
                <a:latin typeface="+mn-lt"/>
                <a:ea typeface="+mn-ea"/>
                <a:cs typeface="+mn-cs"/>
              </a:rPr>
              <a:t>: </a:t>
            </a:r>
            <a:r>
              <a:rPr lang="en-IN" sz="900" b="0" i="0" u="none" strike="noStrike" kern="1200" dirty="0">
                <a:solidFill>
                  <a:schemeClr val="tx1"/>
                </a:solidFill>
                <a:effectLst/>
                <a:latin typeface="+mn-lt"/>
                <a:ea typeface="+mn-ea"/>
                <a:cs typeface="+mn-cs"/>
              </a:rPr>
              <a:t>Data is sourced from a RESTful web service defined using Web Source Modules. To create or maintain Web Source Modules, navigate to Shared Components &gt; Web Source Modules</a:t>
            </a:r>
          </a:p>
          <a:p>
            <a:pPr marL="285750" lvl="2" indent="0">
              <a:buFont typeface="Arial" panose="020B0604020202020204" pitchFamily="34" charset="0"/>
              <a:buNone/>
            </a:pPr>
            <a:r>
              <a:rPr lang="en-IN" sz="850" b="0" i="0" u="none" strike="noStrike" kern="1200" dirty="0">
                <a:solidFill>
                  <a:schemeClr val="tx1"/>
                </a:solidFill>
                <a:effectLst/>
                <a:latin typeface="+mn-lt"/>
                <a:ea typeface="+mn-ea"/>
                <a:cs typeface="+mn-cs"/>
              </a:rPr>
              <a:t> In the slide example, you choose Local Database.</a:t>
            </a:r>
            <a:r>
              <a:rPr lang="en-US" sz="850" b="0" i="0" kern="1200" dirty="0">
                <a:solidFill>
                  <a:schemeClr val="tx1"/>
                </a:solidFill>
                <a:latin typeface="+mn-lt"/>
                <a:ea typeface="+mn-ea"/>
                <a:cs typeface="+mn-cs"/>
              </a:rPr>
              <a:t> </a:t>
            </a:r>
            <a:r>
              <a:rPr lang="en-US" sz="1100" b="0" i="0" kern="1200" dirty="0">
                <a:solidFill>
                  <a:schemeClr val="tx1"/>
                </a:solidFill>
                <a:latin typeface="+mn-lt"/>
                <a:ea typeface="+mn-ea"/>
                <a:cs typeface="+mn-cs"/>
              </a:rPr>
              <a:t>Select the table or  the SQL Query on which the form will be based. </a:t>
            </a:r>
            <a:br>
              <a:rPr lang="en-US" sz="1100" b="0" i="0" kern="1200" dirty="0">
                <a:solidFill>
                  <a:schemeClr val="tx1"/>
                </a:solidFill>
                <a:latin typeface="+mn-lt"/>
                <a:ea typeface="+mn-ea"/>
                <a:cs typeface="+mn-cs"/>
              </a:rPr>
            </a:br>
            <a:r>
              <a:rPr lang="en-US" sz="1100" b="0" i="0" kern="1200" dirty="0">
                <a:solidFill>
                  <a:schemeClr val="tx1"/>
                </a:solidFill>
                <a:latin typeface="+mn-lt"/>
                <a:ea typeface="+mn-ea"/>
                <a:cs typeface="+mn-cs"/>
              </a:rPr>
              <a:t> In the slide example, you select Table for Source Type and then select EBA_DEMO_IR_EMP for Table / View Name.</a:t>
            </a:r>
            <a:br>
              <a:rPr lang="en-US" sz="1100" b="0" i="0" kern="1200" dirty="0">
                <a:solidFill>
                  <a:schemeClr val="tx1"/>
                </a:solidFill>
                <a:latin typeface="+mn-lt"/>
                <a:ea typeface="+mn-ea"/>
                <a:cs typeface="+mn-cs"/>
              </a:rPr>
            </a:br>
            <a:r>
              <a:rPr lang="en-US" sz="1100" b="0" i="0" kern="1200" dirty="0">
                <a:solidFill>
                  <a:schemeClr val="tx1"/>
                </a:solidFill>
                <a:latin typeface="+mn-lt"/>
                <a:ea typeface="+mn-ea"/>
                <a:cs typeface="+mn-cs"/>
              </a:rPr>
              <a:t>Click </a:t>
            </a:r>
            <a:r>
              <a:rPr lang="en-US" sz="1100" b="1" i="0" kern="1200" dirty="0">
                <a:solidFill>
                  <a:schemeClr val="tx1"/>
                </a:solidFill>
                <a:latin typeface="+mn-lt"/>
                <a:ea typeface="+mn-ea"/>
                <a:cs typeface="+mn-cs"/>
              </a:rPr>
              <a:t>Next</a:t>
            </a:r>
            <a:r>
              <a:rPr lang="en-US" sz="1100" b="0" i="0" kern="1200" dirty="0">
                <a:solidFill>
                  <a:schemeClr val="tx1"/>
                </a:solidFill>
                <a:latin typeface="+mn-lt"/>
                <a:ea typeface="+mn-ea"/>
                <a:cs typeface="+mn-cs"/>
              </a:rPr>
              <a:t>.</a:t>
            </a:r>
            <a:endParaRPr lang="en-US" sz="1250" b="0" i="0" kern="1200" dirty="0">
              <a:solidFill>
                <a:schemeClr val="tx1"/>
              </a:solidFill>
              <a:latin typeface="+mn-lt"/>
              <a:ea typeface="+mn-ea"/>
              <a:cs typeface="+mn-cs"/>
            </a:endParaRPr>
          </a:p>
          <a:p>
            <a:pPr marL="457200" lvl="1" indent="-342900">
              <a:buFont typeface="+mj-lt"/>
              <a:buAutoNum type="arabicPeriod" startAt="4"/>
            </a:pPr>
            <a:r>
              <a:rPr lang="en-US" sz="1400" dirty="0"/>
              <a:t>Select the columns to include in the form</a:t>
            </a:r>
            <a:r>
              <a:rPr lang="en-US" sz="1400" baseline="0" dirty="0"/>
              <a:t>. Select an option for Primary Key Type and click </a:t>
            </a:r>
            <a:r>
              <a:rPr lang="en-US" sz="1400" b="1" baseline="0" dirty="0"/>
              <a:t>Create</a:t>
            </a:r>
            <a:r>
              <a:rPr lang="en-US" sz="1400" baseline="0" dirty="0"/>
              <a:t>. In the slide example, you select Select Primary Key Column(s) for Primary Key Type. Then, you select EMPNO for Primary Key Column. </a:t>
            </a:r>
            <a:endParaRPr lang="en-US" sz="1050" b="0" i="0" kern="1200" dirty="0">
              <a:solidFill>
                <a:schemeClr val="tx1"/>
              </a:solidFill>
              <a:latin typeface="+mn-lt"/>
              <a:ea typeface="+mn-ea"/>
              <a:cs typeface="+mn-cs"/>
            </a:endParaRPr>
          </a:p>
          <a:p>
            <a:pPr marL="228600" lvl="0" indent="-228600">
              <a:buFontTx/>
              <a:buNone/>
            </a:pPr>
            <a:r>
              <a:rPr lang="en-US" baseline="0" dirty="0"/>
              <a:t>The form is now created. Click </a:t>
            </a:r>
            <a:r>
              <a:rPr lang="en-US" b="1" baseline="0" dirty="0"/>
              <a:t>Save and Run Page</a:t>
            </a:r>
            <a:r>
              <a:rPr lang="en-US" baseline="0" dirty="0"/>
              <a:t>.</a:t>
            </a:r>
            <a:endParaRPr lang="en-US" dirty="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11</a:t>
            </a:fld>
            <a:endParaRPr lang="en-US" dirty="0"/>
          </a:p>
        </p:txBody>
      </p:sp>
    </p:spTree>
    <p:extLst>
      <p:ext uri="{BB962C8B-B14F-4D97-AF65-F5344CB8AC3E}">
        <p14:creationId xmlns:p14="http://schemas.microsoft.com/office/powerpoint/2010/main" val="1384689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lvl="0">
              <a:buFontTx/>
              <a:buNone/>
            </a:pPr>
            <a:r>
              <a:rPr lang="en-US" dirty="0">
                <a:latin typeface="Arial" charset="0"/>
              </a:rPr>
              <a:t>The slide example shows how to link an interactive report to a </a:t>
            </a:r>
            <a:r>
              <a:rPr lang="en-US" baseline="0" dirty="0">
                <a:latin typeface="Arial" charset="0"/>
              </a:rPr>
              <a:t>form. </a:t>
            </a:r>
            <a:r>
              <a:rPr lang="en-US" dirty="0">
                <a:latin typeface="Arial" charset="0"/>
              </a:rPr>
              <a:t>When you create a "Report with</a:t>
            </a:r>
            <a:r>
              <a:rPr lang="en-US" baseline="0" dirty="0">
                <a:latin typeface="Arial" charset="0"/>
              </a:rPr>
              <a:t> Form</a:t>
            </a:r>
            <a:r>
              <a:rPr lang="en-US" dirty="0">
                <a:latin typeface="Arial" charset="0"/>
              </a:rPr>
              <a:t>," the wizard automatically creates the required report and form and links between them. You can also link interactive</a:t>
            </a:r>
            <a:r>
              <a:rPr lang="en-US" baseline="0" dirty="0">
                <a:latin typeface="Arial" charset="0"/>
              </a:rPr>
              <a:t> and classic reports to existing forms. In the slide example, you link an interactive report to the form that you just created in the previous slide. For this example, you already have an interactive report built using the </a:t>
            </a:r>
            <a:r>
              <a:rPr lang="en-US" baseline="0" dirty="0"/>
              <a:t>EBA_DEMO_IR_EMP table.</a:t>
            </a:r>
          </a:p>
          <a:p>
            <a:pPr lvl="0">
              <a:buFontTx/>
              <a:buNone/>
            </a:pPr>
            <a:r>
              <a:rPr lang="en-US" baseline="0" dirty="0">
                <a:latin typeface="Arial" charset="0"/>
              </a:rPr>
              <a:t>To link a report to a form, perform the following steps:</a:t>
            </a:r>
          </a:p>
          <a:p>
            <a:pPr marL="457200" lvl="1" indent="-228600">
              <a:buFont typeface="+mj-lt"/>
              <a:buAutoNum type="arabicPeriod"/>
            </a:pPr>
            <a:r>
              <a:rPr lang="en-US" baseline="0" dirty="0">
                <a:latin typeface="Arial" charset="0"/>
              </a:rPr>
              <a:t>View the report page in page designer. </a:t>
            </a:r>
          </a:p>
          <a:p>
            <a:pPr marL="800100" lvl="3" indent="-228600">
              <a:buFont typeface="+mj-lt"/>
              <a:buAutoNum type="alphaLcParenR"/>
            </a:pPr>
            <a:r>
              <a:rPr lang="en-US" baseline="0" dirty="0">
                <a:latin typeface="Arial" charset="0"/>
              </a:rPr>
              <a:t>Under Rendering, select </a:t>
            </a:r>
            <a:r>
              <a:rPr lang="en-US" b="1" baseline="0" dirty="0">
                <a:latin typeface="Arial" charset="0"/>
              </a:rPr>
              <a:t>Attributes</a:t>
            </a:r>
            <a:r>
              <a:rPr lang="en-US" baseline="0" dirty="0">
                <a:latin typeface="Arial" charset="0"/>
              </a:rPr>
              <a:t>. </a:t>
            </a:r>
          </a:p>
          <a:p>
            <a:pPr marL="800100" lvl="3" indent="-228600">
              <a:buFont typeface="+mj-lt"/>
              <a:buAutoNum type="alphaLcParenR"/>
            </a:pPr>
            <a:r>
              <a:rPr lang="en-US" baseline="0" dirty="0">
                <a:latin typeface="Arial" charset="0"/>
              </a:rPr>
              <a:t>Then, locate Link in the right pane and select </a:t>
            </a:r>
            <a:r>
              <a:rPr lang="en-US" b="1" baseline="0" dirty="0">
                <a:latin typeface="Arial" charset="0"/>
              </a:rPr>
              <a:t>Link to Custom Target </a:t>
            </a:r>
            <a:r>
              <a:rPr lang="en-US" baseline="0" dirty="0">
                <a:latin typeface="Arial" charset="0"/>
              </a:rPr>
              <a:t>for Link Column.</a:t>
            </a:r>
          </a:p>
          <a:p>
            <a:pPr marL="800100" lvl="3" indent="-228600">
              <a:buFont typeface="+mj-lt"/>
              <a:buAutoNum type="alphaLcParenR"/>
            </a:pPr>
            <a:r>
              <a:rPr lang="en-US" baseline="0" dirty="0">
                <a:latin typeface="Arial" charset="0"/>
              </a:rPr>
              <a:t>Click </a:t>
            </a:r>
            <a:r>
              <a:rPr lang="en-US" b="1" baseline="0" dirty="0">
                <a:latin typeface="Arial" charset="0"/>
              </a:rPr>
              <a:t>Target</a:t>
            </a:r>
            <a:r>
              <a:rPr lang="en-US" baseline="0" dirty="0">
                <a:latin typeface="Arial" charset="0"/>
              </a:rPr>
              <a:t> and a dialog page opens.</a:t>
            </a:r>
          </a:p>
          <a:p>
            <a:pPr marL="457200" lvl="1" indent="-228600">
              <a:buFont typeface="+mj-lt"/>
              <a:buAutoNum type="arabicPeriod"/>
            </a:pPr>
            <a:r>
              <a:rPr lang="en-US" baseline="0" dirty="0">
                <a:latin typeface="Arial" charset="0"/>
              </a:rPr>
              <a:t>In the Link Builder – Target dialog box:</a:t>
            </a:r>
          </a:p>
          <a:p>
            <a:pPr marL="800100" lvl="3" indent="-228600">
              <a:buFont typeface="+mj-lt"/>
              <a:buAutoNum type="alphaLcParenR"/>
            </a:pPr>
            <a:r>
              <a:rPr lang="en-US" baseline="0" dirty="0">
                <a:latin typeface="Arial" charset="0"/>
              </a:rPr>
              <a:t>Select the target form page. For example, in the slide, select the Employee Details page, Page &lt;n&gt;.</a:t>
            </a:r>
          </a:p>
          <a:p>
            <a:pPr marL="800100" lvl="3" indent="-228600">
              <a:buFont typeface="+mj-lt"/>
              <a:buAutoNum type="alphaLcParenR"/>
            </a:pPr>
            <a:r>
              <a:rPr lang="en-US" baseline="0" dirty="0">
                <a:latin typeface="Arial" charset="0"/>
              </a:rPr>
              <a:t>Select the item and value that is to be passed with the link. For example, in the slide, you select P&lt;n&gt;_EMPNO for Name and #EMPNO# for Value</a:t>
            </a:r>
          </a:p>
          <a:p>
            <a:pPr marL="800100" lvl="3" indent="-228600">
              <a:buFont typeface="+mj-lt"/>
              <a:buAutoNum type="alphaLcParenR"/>
            </a:pPr>
            <a:r>
              <a:rPr lang="en-US" baseline="0" dirty="0">
                <a:latin typeface="Arial" charset="0"/>
              </a:rPr>
              <a:t>Click </a:t>
            </a:r>
            <a:r>
              <a:rPr lang="en-US" b="1" baseline="0" dirty="0">
                <a:latin typeface="Arial" charset="0"/>
              </a:rPr>
              <a:t>OK</a:t>
            </a:r>
            <a:r>
              <a:rPr lang="en-US" b="0" baseline="0" dirty="0">
                <a:latin typeface="Arial" charset="0"/>
              </a:rPr>
              <a:t>.</a:t>
            </a:r>
          </a:p>
          <a:p>
            <a:pPr marL="228600" lvl="0" indent="-228600">
              <a:buFont typeface="+mj-lt"/>
              <a:buNone/>
            </a:pPr>
            <a:r>
              <a:rPr lang="en-US" baseline="0" dirty="0">
                <a:latin typeface="Arial" charset="0"/>
              </a:rPr>
              <a:t>          Now, click </a:t>
            </a:r>
            <a:r>
              <a:rPr lang="en-US" b="1" baseline="0" dirty="0">
                <a:latin typeface="Arial" charset="0"/>
              </a:rPr>
              <a:t>Save</a:t>
            </a:r>
            <a:r>
              <a:rPr lang="en-US" baseline="0" dirty="0">
                <a:latin typeface="Arial" charset="0"/>
              </a:rPr>
              <a:t>. Then, click </a:t>
            </a:r>
            <a:r>
              <a:rPr lang="en-US" b="1" baseline="0" dirty="0">
                <a:latin typeface="Arial" charset="0"/>
              </a:rPr>
              <a:t>Save and Run Page</a:t>
            </a:r>
            <a:r>
              <a:rPr lang="en-US" baseline="0" dirty="0">
                <a:latin typeface="Arial" charset="0"/>
              </a:rPr>
              <a:t>. </a:t>
            </a:r>
          </a:p>
        </p:txBody>
      </p:sp>
      <p:sp>
        <p:nvSpPr>
          <p:cNvPr id="4" name="Slide Number Placeholder 3"/>
          <p:cNvSpPr>
            <a:spLocks noGrp="1"/>
          </p:cNvSpPr>
          <p:nvPr>
            <p:ph type="sldNum" sz="quarter" idx="10"/>
          </p:nvPr>
        </p:nvSpPr>
        <p:spPr/>
        <p:txBody>
          <a:bodyPr/>
          <a:lstStyle/>
          <a:p>
            <a:fld id="{8C72D9AE-7182-4680-8F79-479C4181FF08}" type="slidenum">
              <a:rPr lang="en-US" smtClean="0"/>
              <a:pPr/>
              <a:t>12</a:t>
            </a:fld>
            <a:endParaRPr lang="en-US" dirty="0"/>
          </a:p>
        </p:txBody>
      </p:sp>
    </p:spTree>
    <p:extLst>
      <p:ext uri="{BB962C8B-B14F-4D97-AF65-F5344CB8AC3E}">
        <p14:creationId xmlns:p14="http://schemas.microsoft.com/office/powerpoint/2010/main" val="194211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457200" lvl="1" indent="-228600">
              <a:buFont typeface="+mj-lt"/>
              <a:buAutoNum type="arabicPeriod" startAt="3"/>
            </a:pPr>
            <a:r>
              <a:rPr lang="en-US" baseline="0" dirty="0">
                <a:latin typeface="Arial" charset="0"/>
              </a:rPr>
              <a:t>Click the edit icon for any employee and you see the Employee Details form displayed.</a:t>
            </a:r>
          </a:p>
          <a:p>
            <a:pPr marL="457200" lvl="1" indent="-228600">
              <a:buFont typeface="+mj-lt"/>
              <a:buNone/>
            </a:pPr>
            <a:endParaRPr lang="en-US" baseline="0" dirty="0">
              <a:latin typeface="Arial" charset="0"/>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13</a:t>
            </a:fld>
            <a:endParaRPr lang="en-US" dirty="0"/>
          </a:p>
        </p:txBody>
      </p:sp>
    </p:spTree>
    <p:extLst>
      <p:ext uri="{BB962C8B-B14F-4D97-AF65-F5344CB8AC3E}">
        <p14:creationId xmlns:p14="http://schemas.microsoft.com/office/powerpoint/2010/main" val="42946212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sz="1100" b="0" i="0" kern="1200" dirty="0">
                <a:solidFill>
                  <a:schemeClr val="tx1"/>
                </a:solidFill>
                <a:latin typeface="+mn-lt"/>
                <a:ea typeface="+mn-ea"/>
                <a:cs typeface="+mn-cs"/>
              </a:rPr>
              <a:t>In an editable interactive grid, users can add to, modify, and refresh the data set directly on the page. Editable interactive grids expand the functionality of regular interactive grids to enable users to more directly update a grid’s structure and contents. Users can add and delete rows, edit cell contents, and refresh the grid with the latest updates. The slide shows the Employee Details editable</a:t>
            </a:r>
            <a:r>
              <a:rPr lang="en-US" sz="1100" b="0" i="0" kern="1200" baseline="0" dirty="0">
                <a:solidFill>
                  <a:schemeClr val="tx1"/>
                </a:solidFill>
                <a:latin typeface="+mn-lt"/>
                <a:ea typeface="+mn-ea"/>
                <a:cs typeface="+mn-cs"/>
              </a:rPr>
              <a:t> interactive grid created using the Create Page wizard. In the next slide, you learn the steps to create an editable interactive grid.</a:t>
            </a:r>
          </a:p>
          <a:p>
            <a:r>
              <a:rPr lang="en-US" sz="1100" b="0" i="0" kern="1200" dirty="0">
                <a:solidFill>
                  <a:schemeClr val="tx1"/>
                </a:solidFill>
                <a:latin typeface="+mn-lt"/>
                <a:ea typeface="+mn-ea"/>
                <a:cs typeface="+mn-cs"/>
              </a:rPr>
              <a:t>An Interactive Grid - Automatic Row Processing (DML) process is added by default when an Interactive Grid is made editable.</a:t>
            </a:r>
          </a:p>
          <a:p>
            <a:r>
              <a:rPr lang="en-US" sz="1100" b="1" i="0" kern="1200" dirty="0">
                <a:solidFill>
                  <a:schemeClr val="tx1"/>
                </a:solidFill>
                <a:latin typeface="+mn-lt"/>
                <a:ea typeface="+mn-ea"/>
                <a:cs typeface="+mn-cs"/>
              </a:rPr>
              <a:t>Key features</a:t>
            </a:r>
            <a:r>
              <a:rPr lang="en-US" sz="1100" b="1" i="0" kern="1200" baseline="0" dirty="0">
                <a:solidFill>
                  <a:schemeClr val="tx1"/>
                </a:solidFill>
                <a:latin typeface="+mn-lt"/>
                <a:ea typeface="+mn-ea"/>
                <a:cs typeface="+mn-cs"/>
              </a:rPr>
              <a:t> of editing an Editable Interactive Grid</a:t>
            </a:r>
            <a:r>
              <a:rPr lang="en-US" sz="1100" b="0" i="0" kern="1200" dirty="0">
                <a:solidFill>
                  <a:schemeClr val="tx1"/>
                </a:solidFill>
                <a:latin typeface="+mn-lt"/>
                <a:ea typeface="+mn-ea"/>
                <a:cs typeface="+mn-cs"/>
              </a:rPr>
              <a:t>:</a:t>
            </a:r>
          </a:p>
          <a:p>
            <a:pPr lvl="1">
              <a:buFont typeface="Arial" pitchFamily="34" charset="0"/>
              <a:buChar char="•"/>
            </a:pPr>
            <a:r>
              <a:rPr lang="en-US" sz="1050" b="0" i="0" kern="1200" dirty="0">
                <a:solidFill>
                  <a:schemeClr val="tx1"/>
                </a:solidFill>
                <a:latin typeface="+mn-lt"/>
                <a:ea typeface="+mn-ea"/>
                <a:cs typeface="+mn-cs"/>
              </a:rPr>
              <a:t>The grid is in navigation mode where arrow keys move from cell to cell. To enter edit mode press the Edit button or double click or press Enter key or F2 key in a cell. </a:t>
            </a:r>
            <a:r>
              <a:rPr lang="en-US" sz="1100" b="0" i="0" kern="1200" dirty="0">
                <a:solidFill>
                  <a:schemeClr val="tx1"/>
                </a:solidFill>
                <a:latin typeface="+mn-lt"/>
                <a:ea typeface="+mn-ea"/>
                <a:cs typeface="+mn-cs"/>
              </a:rPr>
              <a:t>To exit edit mode press the Edit button or press Escape key in a cell.</a:t>
            </a:r>
          </a:p>
          <a:p>
            <a:pPr lvl="1">
              <a:buFont typeface="Arial" pitchFamily="34" charset="0"/>
              <a:buChar char="•"/>
            </a:pPr>
            <a:r>
              <a:rPr lang="en-US" sz="1100" b="0" i="0" kern="1200" dirty="0">
                <a:solidFill>
                  <a:schemeClr val="tx1"/>
                </a:solidFill>
                <a:latin typeface="+mn-lt"/>
                <a:ea typeface="+mn-ea"/>
                <a:cs typeface="+mn-cs"/>
              </a:rPr>
              <a:t>In edit mode the [Shift] Tab key moves to the previous or next cells. The [Shift] Enter key moves to the same column in the previous or next row.</a:t>
            </a:r>
          </a:p>
          <a:p>
            <a:pPr lvl="1">
              <a:buFont typeface="Arial" pitchFamily="34" charset="0"/>
              <a:buChar char="•"/>
            </a:pPr>
            <a:r>
              <a:rPr lang="en-US" sz="1100" b="0" i="0" kern="1200" dirty="0">
                <a:solidFill>
                  <a:schemeClr val="tx1"/>
                </a:solidFill>
                <a:latin typeface="+mn-lt"/>
                <a:ea typeface="+mn-ea"/>
                <a:cs typeface="+mn-cs"/>
              </a:rPr>
              <a:t>Edit controls such as radio groups or text areas that don't fit in a cell are displayed in a floating popup. The popup can be moved or collapsed to see the data under it. The Ctrl+F6 key will collapse or expand the floating popup.</a:t>
            </a:r>
          </a:p>
          <a:p>
            <a:pPr lvl="1">
              <a:buFont typeface="Arial" pitchFamily="34" charset="0"/>
              <a:buChar char="•"/>
            </a:pPr>
            <a:r>
              <a:rPr lang="en-US" sz="1100" b="0" i="0" kern="1200" dirty="0">
                <a:solidFill>
                  <a:schemeClr val="tx1"/>
                </a:solidFill>
                <a:latin typeface="+mn-lt"/>
                <a:ea typeface="+mn-ea"/>
                <a:cs typeface="+mn-cs"/>
              </a:rPr>
              <a:t>Use the Delete key to delete the selected rows. Use the Insert key to add a row.</a:t>
            </a:r>
          </a:p>
          <a:p>
            <a:pPr lvl="1">
              <a:buFont typeface="Arial" pitchFamily="34" charset="0"/>
              <a:buChar char="•"/>
            </a:pPr>
            <a:r>
              <a:rPr lang="en-US" sz="1100" b="0" i="0" kern="1200" dirty="0">
                <a:solidFill>
                  <a:schemeClr val="tx1"/>
                </a:solidFill>
                <a:latin typeface="+mn-lt"/>
                <a:ea typeface="+mn-ea"/>
                <a:cs typeface="+mn-cs"/>
              </a:rPr>
              <a:t>The Actions menu allows you to perform actions on the row such as Delete or Duplicate. The menu in the header is a selection actions menu that acts on the current selection.</a:t>
            </a:r>
          </a:p>
          <a:p>
            <a:pPr marL="228600" marR="0" lvl="1" indent="-114300" algn="l" defTabSz="914400" rtl="0" eaLnBrk="1" fontAlgn="auto" latinLnBrk="0" hangingPunct="1">
              <a:lnSpc>
                <a:spcPct val="100000"/>
              </a:lnSpc>
              <a:spcBef>
                <a:spcPts val="600"/>
              </a:spcBef>
              <a:spcAft>
                <a:spcPts val="0"/>
              </a:spcAft>
              <a:buClrTx/>
              <a:buSzTx/>
              <a:buFont typeface="Arial" pitchFamily="34" charset="0"/>
              <a:buChar char="•"/>
              <a:tabLst/>
              <a:defRPr/>
            </a:pPr>
            <a:r>
              <a:rPr lang="en-IN" sz="1050" b="0" i="0" u="none" strike="noStrike" kern="1200" dirty="0">
                <a:solidFill>
                  <a:schemeClr val="tx1"/>
                </a:solidFill>
                <a:effectLst/>
                <a:latin typeface="+mn-lt"/>
                <a:ea typeface="+mn-ea"/>
                <a:cs typeface="+mn-cs"/>
              </a:rPr>
              <a:t>The Copy Down, Fill, and Clear actions work with row or cell range selection. Use Actions &gt; Selection &gt; Cell / Row Selection to toggle selection mode or press F8 key. Copy Down requires at least 2 rows selected.</a:t>
            </a:r>
            <a:endParaRPr lang="en-US" sz="1100" b="0" i="0" kern="1200" dirty="0">
              <a:solidFill>
                <a:schemeClr val="tx1"/>
              </a:solidFill>
              <a:latin typeface="+mn-lt"/>
              <a:ea typeface="+mn-ea"/>
              <a:cs typeface="+mn-cs"/>
            </a:endParaRPr>
          </a:p>
          <a:p>
            <a:pPr lvl="1">
              <a:buFont typeface="Arial" pitchFamily="34" charset="0"/>
              <a:buChar char="•"/>
            </a:pPr>
            <a:r>
              <a:rPr lang="en-US" sz="1100" b="0" i="0" kern="1200" dirty="0">
                <a:solidFill>
                  <a:schemeClr val="tx1"/>
                </a:solidFill>
                <a:latin typeface="+mn-lt"/>
                <a:ea typeface="+mn-ea"/>
                <a:cs typeface="+mn-cs"/>
              </a:rPr>
              <a:t>Editing is also supported in Single Row View. All edits are stored locally until you press the Save button. If you try to leave the page while there are unsaved changes you will be warned.</a:t>
            </a:r>
          </a:p>
          <a:p>
            <a:pPr lvl="1">
              <a:buFont typeface="Arial" pitchFamily="34" charset="0"/>
              <a:buChar char="•"/>
            </a:pPr>
            <a:r>
              <a:rPr lang="en-US" sz="1100" b="0" i="0" kern="1200" dirty="0">
                <a:solidFill>
                  <a:schemeClr val="tx1"/>
                </a:solidFill>
                <a:latin typeface="+mn-lt"/>
                <a:ea typeface="+mn-ea"/>
                <a:cs typeface="+mn-cs"/>
              </a:rPr>
              <a:t>Any action that causes refreshing the data such as changing a filter or sorting will warn if there are unsaved changes. Pagination does not affect changes.</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14</a:t>
            </a:fld>
            <a:endParaRPr lang="en-US" dirty="0"/>
          </a:p>
        </p:txBody>
      </p:sp>
    </p:spTree>
    <p:extLst>
      <p:ext uri="{BB962C8B-B14F-4D97-AF65-F5344CB8AC3E}">
        <p14:creationId xmlns:p14="http://schemas.microsoft.com/office/powerpoint/2010/main" val="2079239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92500"/>
          </a:bodyPr>
          <a:lstStyle/>
          <a:p>
            <a:r>
              <a:rPr lang="en-US" dirty="0"/>
              <a:t>The slide shows the</a:t>
            </a:r>
            <a:r>
              <a:rPr lang="en-US" baseline="0" dirty="0"/>
              <a:t> two different wizards that allow you to create an Editable Interactive Grid in Application Express: Create Page wizard and Create Application wizard.</a:t>
            </a:r>
          </a:p>
          <a:p>
            <a:pPr marL="0" lvl="0" indent="-114300">
              <a:buFont typeface="Arial" pitchFamily="34" charset="0"/>
              <a:buNone/>
            </a:pPr>
            <a:r>
              <a:rPr lang="en-IN" sz="1100" b="0" i="0" u="none" strike="noStrike" kern="1200" dirty="0">
                <a:solidFill>
                  <a:schemeClr val="tx1"/>
                </a:solidFill>
                <a:effectLst/>
                <a:latin typeface="+mn-lt"/>
                <a:ea typeface="+mn-ea"/>
                <a:cs typeface="+mn-cs"/>
              </a:rPr>
              <a:t>To directly create an editable interactive grid when you create a database application, perform the following steps:</a:t>
            </a:r>
          </a:p>
          <a:p>
            <a:pPr marL="3429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IN" sz="1050" b="0" i="0" u="none" strike="noStrike" kern="1200" dirty="0">
                <a:solidFill>
                  <a:schemeClr val="tx1"/>
                </a:solidFill>
                <a:effectLst/>
                <a:latin typeface="+mn-lt"/>
                <a:ea typeface="+mn-ea"/>
                <a:cs typeface="+mn-cs"/>
              </a:rPr>
              <a:t>On the Workspace home page, click the </a:t>
            </a:r>
            <a:r>
              <a:rPr lang="en-IN" sz="1050" b="1" i="0" u="none" strike="noStrike" kern="1200" dirty="0">
                <a:solidFill>
                  <a:schemeClr val="tx1"/>
                </a:solidFill>
                <a:effectLst/>
                <a:latin typeface="+mn-lt"/>
                <a:ea typeface="+mn-ea"/>
                <a:cs typeface="+mn-cs"/>
              </a:rPr>
              <a:t>App Builder</a:t>
            </a:r>
            <a:r>
              <a:rPr lang="en-IN" sz="1050" b="0" i="0" u="none" strike="noStrike" kern="1200" dirty="0">
                <a:solidFill>
                  <a:schemeClr val="tx1"/>
                </a:solidFill>
                <a:effectLst/>
                <a:latin typeface="+mn-lt"/>
                <a:ea typeface="+mn-ea"/>
                <a:cs typeface="+mn-cs"/>
              </a:rPr>
              <a:t> icon.</a:t>
            </a:r>
          </a:p>
          <a:p>
            <a:pPr marL="342900" lvl="1" indent="-228600">
              <a:buFont typeface="+mj-lt"/>
              <a:buAutoNum type="arabicPeriod"/>
            </a:pPr>
            <a:r>
              <a:rPr lang="en-US" dirty="0"/>
              <a:t>Click </a:t>
            </a:r>
            <a:r>
              <a:rPr lang="en-US" b="1" dirty="0"/>
              <a:t>Create</a:t>
            </a:r>
            <a:r>
              <a:rPr lang="en-US" dirty="0"/>
              <a:t>.</a:t>
            </a:r>
          </a:p>
          <a:p>
            <a:pPr marL="3429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IN" sz="1050" b="0" i="0" u="none" strike="noStrike" kern="1200" dirty="0">
                <a:solidFill>
                  <a:schemeClr val="tx1"/>
                </a:solidFill>
                <a:effectLst/>
                <a:latin typeface="+mn-lt"/>
                <a:ea typeface="+mn-ea"/>
                <a:cs typeface="+mn-cs"/>
              </a:rPr>
              <a:t>Click </a:t>
            </a:r>
            <a:r>
              <a:rPr lang="en-IN" sz="1050" b="1" i="0" u="none" strike="noStrike" kern="1200" dirty="0">
                <a:solidFill>
                  <a:schemeClr val="tx1"/>
                </a:solidFill>
                <a:effectLst/>
                <a:latin typeface="+mn-lt"/>
                <a:ea typeface="+mn-ea"/>
                <a:cs typeface="+mn-cs"/>
              </a:rPr>
              <a:t>New Application</a:t>
            </a:r>
            <a:r>
              <a:rPr lang="en-IN" sz="1050" b="0" i="0" u="none" strike="noStrike" kern="1200" dirty="0">
                <a:solidFill>
                  <a:schemeClr val="tx1"/>
                </a:solidFill>
                <a:effectLst/>
                <a:latin typeface="+mn-lt"/>
                <a:ea typeface="+mn-ea"/>
                <a:cs typeface="+mn-cs"/>
              </a:rPr>
              <a:t>.</a:t>
            </a:r>
          </a:p>
          <a:p>
            <a:pPr marL="3429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IN" sz="1050" b="0" i="0" u="none" strike="noStrike" kern="1200" dirty="0">
                <a:solidFill>
                  <a:schemeClr val="tx1"/>
                </a:solidFill>
                <a:effectLst/>
                <a:latin typeface="+mn-lt"/>
                <a:ea typeface="+mn-ea"/>
                <a:cs typeface="+mn-cs"/>
              </a:rPr>
              <a:t>For Name, enter the name used to identify the application.</a:t>
            </a:r>
          </a:p>
          <a:p>
            <a:pPr marL="3429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IN" sz="1050" b="0" i="0" u="none" strike="noStrike" kern="1200" dirty="0">
                <a:solidFill>
                  <a:schemeClr val="tx1"/>
                </a:solidFill>
                <a:effectLst/>
                <a:latin typeface="+mn-lt"/>
                <a:ea typeface="+mn-ea"/>
                <a:cs typeface="+mn-cs"/>
              </a:rPr>
              <a:t>For Appearance, accept the default Theme Style and menu layout (Vita, Side Menu), or change it by clicking the </a:t>
            </a:r>
            <a:r>
              <a:rPr lang="en-IN" sz="1050" b="1" i="0" u="none" strike="noStrike" kern="1200" dirty="0">
                <a:solidFill>
                  <a:schemeClr val="tx1"/>
                </a:solidFill>
                <a:effectLst/>
                <a:latin typeface="+mn-lt"/>
                <a:ea typeface="+mn-ea"/>
                <a:cs typeface="+mn-cs"/>
              </a:rPr>
              <a:t>Set Appearance</a:t>
            </a:r>
            <a:r>
              <a:rPr lang="en-IN" sz="1050" b="0" i="0" u="none" strike="noStrike" kern="1200" dirty="0">
                <a:solidFill>
                  <a:schemeClr val="tx1"/>
                </a:solidFill>
                <a:effectLst/>
                <a:latin typeface="+mn-lt"/>
                <a:ea typeface="+mn-ea"/>
                <a:cs typeface="+mn-cs"/>
              </a:rPr>
              <a:t> icon adjacent to the Appearance field.</a:t>
            </a:r>
          </a:p>
          <a:p>
            <a:pPr marL="3429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IN" sz="1050" b="0" i="0" u="none" strike="noStrike" kern="1200" dirty="0">
                <a:solidFill>
                  <a:schemeClr val="tx1"/>
                </a:solidFill>
                <a:effectLst/>
                <a:latin typeface="+mn-lt"/>
                <a:ea typeface="+mn-ea"/>
                <a:cs typeface="+mn-cs"/>
              </a:rPr>
              <a:t>You want to add a form. Click </a:t>
            </a:r>
            <a:r>
              <a:rPr lang="en-IN" sz="1050" b="1" i="0" u="none" strike="noStrike" kern="1200" dirty="0">
                <a:solidFill>
                  <a:schemeClr val="tx1"/>
                </a:solidFill>
                <a:effectLst/>
                <a:latin typeface="+mn-lt"/>
                <a:ea typeface="+mn-ea"/>
                <a:cs typeface="+mn-cs"/>
              </a:rPr>
              <a:t>Add Page</a:t>
            </a:r>
            <a:r>
              <a:rPr lang="en-IN" sz="1050" b="0" i="0" u="none" strike="noStrike" kern="1200" dirty="0">
                <a:solidFill>
                  <a:schemeClr val="tx1"/>
                </a:solidFill>
                <a:effectLst/>
                <a:latin typeface="+mn-lt"/>
                <a:ea typeface="+mn-ea"/>
                <a:cs typeface="+mn-cs"/>
              </a:rPr>
              <a:t> and then select </a:t>
            </a:r>
            <a:r>
              <a:rPr lang="en-IN" sz="1050" b="1" i="0" u="none" strike="noStrike" kern="1200" dirty="0">
                <a:solidFill>
                  <a:schemeClr val="tx1"/>
                </a:solidFill>
                <a:effectLst/>
                <a:latin typeface="+mn-lt"/>
                <a:ea typeface="+mn-ea"/>
                <a:cs typeface="+mn-cs"/>
              </a:rPr>
              <a:t>Interactive Grid</a:t>
            </a:r>
            <a:r>
              <a:rPr lang="en-IN" sz="1050" b="0" i="0" u="none" strike="noStrike" kern="1200" dirty="0">
                <a:solidFill>
                  <a:schemeClr val="tx1"/>
                </a:solidFill>
                <a:effectLst/>
                <a:latin typeface="+mn-lt"/>
                <a:ea typeface="+mn-ea"/>
                <a:cs typeface="+mn-cs"/>
              </a:rPr>
              <a:t>.</a:t>
            </a:r>
          </a:p>
          <a:p>
            <a:pPr marL="3429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IN" sz="1050" b="0" i="0" u="none" strike="noStrike" kern="1200" dirty="0">
                <a:solidFill>
                  <a:schemeClr val="tx1"/>
                </a:solidFill>
                <a:effectLst/>
                <a:latin typeface="+mn-lt"/>
                <a:ea typeface="+mn-ea"/>
                <a:cs typeface="+mn-cs"/>
              </a:rPr>
              <a:t>On the Add Interactive Grid Page:</a:t>
            </a:r>
          </a:p>
          <a:p>
            <a:pPr marL="571500" marR="0" lvl="3"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IN" sz="900" b="0" i="0" u="none" strike="noStrike" kern="1200" dirty="0">
                <a:solidFill>
                  <a:schemeClr val="tx1"/>
                </a:solidFill>
                <a:effectLst/>
                <a:latin typeface="+mn-lt"/>
                <a:ea typeface="+mn-ea"/>
                <a:cs typeface="+mn-cs"/>
              </a:rPr>
              <a:t>Page Name: Enter a name for the page</a:t>
            </a:r>
          </a:p>
          <a:p>
            <a:pPr marL="571500" marR="0" lvl="3"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IN" sz="900" b="0" i="0" u="none" strike="noStrike" kern="1200" dirty="0">
                <a:solidFill>
                  <a:schemeClr val="tx1"/>
                </a:solidFill>
                <a:effectLst/>
                <a:latin typeface="+mn-lt"/>
                <a:ea typeface="+mn-ea"/>
                <a:cs typeface="+mn-cs"/>
              </a:rPr>
              <a:t>Table or View : Select the database object for the grid. Alternatively, if you select Query, enter a valid SQL statement which returns distinct columns.</a:t>
            </a:r>
          </a:p>
          <a:p>
            <a:pPr marL="285750" marR="0" lvl="2"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IN" sz="900" b="0" i="0" u="none" strike="noStrike" kern="1200" dirty="0">
                <a:solidFill>
                  <a:schemeClr val="tx1"/>
                </a:solidFill>
                <a:effectLst/>
                <a:latin typeface="+mn-lt"/>
                <a:ea typeface="+mn-ea"/>
                <a:cs typeface="+mn-cs"/>
              </a:rPr>
              <a:t> Notice that the Allow Editing tab is selected by default. </a:t>
            </a:r>
          </a:p>
          <a:p>
            <a:pPr marL="3429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IN" sz="1050" b="0" i="0" u="none" strike="noStrike" kern="1200" dirty="0">
                <a:solidFill>
                  <a:schemeClr val="tx1"/>
                </a:solidFill>
                <a:effectLst/>
                <a:latin typeface="+mn-lt"/>
                <a:ea typeface="+mn-ea"/>
                <a:cs typeface="+mn-cs"/>
              </a:rPr>
              <a:t>Click </a:t>
            </a:r>
            <a:r>
              <a:rPr lang="en-IN" sz="1050" b="1" i="0" u="none" strike="noStrike" kern="1200" dirty="0">
                <a:solidFill>
                  <a:schemeClr val="tx1"/>
                </a:solidFill>
                <a:effectLst/>
                <a:latin typeface="+mn-lt"/>
                <a:ea typeface="+mn-ea"/>
                <a:cs typeface="+mn-cs"/>
              </a:rPr>
              <a:t>Add Page</a:t>
            </a:r>
            <a:r>
              <a:rPr lang="en-IN" sz="1050" b="0" i="0" u="none" strike="noStrike" kern="1200" dirty="0">
                <a:solidFill>
                  <a:schemeClr val="tx1"/>
                </a:solidFill>
                <a:effectLst/>
                <a:latin typeface="+mn-lt"/>
                <a:ea typeface="+mn-ea"/>
                <a:cs typeface="+mn-cs"/>
              </a:rPr>
              <a:t>.</a:t>
            </a:r>
          </a:p>
          <a:p>
            <a:pPr marL="3429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IN" sz="1050" b="0" i="0" u="none" strike="noStrike" kern="1200" dirty="0">
                <a:solidFill>
                  <a:schemeClr val="tx1"/>
                </a:solidFill>
                <a:effectLst/>
                <a:latin typeface="+mn-lt"/>
                <a:ea typeface="+mn-ea"/>
                <a:cs typeface="+mn-cs"/>
              </a:rPr>
              <a:t>Under Features, select features to include with the application.</a:t>
            </a:r>
          </a:p>
          <a:p>
            <a:pPr marL="3429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IN" sz="1050" b="0" i="0" u="none" strike="noStrike" kern="1200" dirty="0">
                <a:solidFill>
                  <a:schemeClr val="tx1"/>
                </a:solidFill>
                <a:effectLst/>
                <a:latin typeface="+mn-lt"/>
                <a:ea typeface="+mn-ea"/>
                <a:cs typeface="+mn-cs"/>
              </a:rPr>
              <a:t> Under Settings, specify settings used to generate this application.</a:t>
            </a:r>
          </a:p>
          <a:p>
            <a:pPr marL="3429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IN" sz="1050" b="0" i="0" u="none" strike="noStrike" kern="1200" dirty="0">
                <a:solidFill>
                  <a:schemeClr val="tx1"/>
                </a:solidFill>
                <a:effectLst/>
                <a:latin typeface="+mn-lt"/>
                <a:ea typeface="+mn-ea"/>
                <a:cs typeface="+mn-cs"/>
              </a:rPr>
              <a:t>Click </a:t>
            </a:r>
            <a:r>
              <a:rPr lang="en-IN" sz="1050" b="1" i="0" u="none" strike="noStrike" kern="1200" dirty="0">
                <a:solidFill>
                  <a:schemeClr val="tx1"/>
                </a:solidFill>
                <a:effectLst/>
                <a:latin typeface="+mn-lt"/>
                <a:ea typeface="+mn-ea"/>
                <a:cs typeface="+mn-cs"/>
              </a:rPr>
              <a:t>Create Application</a:t>
            </a:r>
            <a:r>
              <a:rPr lang="en-IN" sz="1050" b="0" i="0" u="none" strike="noStrike" kern="1200" dirty="0">
                <a:solidFill>
                  <a:schemeClr val="tx1"/>
                </a:solidFill>
                <a:effectLst/>
                <a:latin typeface="+mn-lt"/>
                <a:ea typeface="+mn-ea"/>
                <a:cs typeface="+mn-cs"/>
              </a:rPr>
              <a:t>. Now, run the application.</a:t>
            </a:r>
          </a:p>
          <a:p>
            <a:endParaRPr lang="en-US" baseline="0" dirty="0"/>
          </a:p>
          <a:p>
            <a:r>
              <a:rPr lang="en-US" baseline="0" dirty="0"/>
              <a:t>In the Create Page wizard, you first select Form for Page Type and then you select an Editable Interactive Grid.</a:t>
            </a:r>
          </a:p>
          <a:p>
            <a:r>
              <a:rPr lang="en-US" baseline="0" dirty="0"/>
              <a:t>Alternatively, in the Create Page wizard, you select Report for Page Type and then select Interactive Grid. To create an editable interactive grid, in the Report Source dialog of the wizard, you can then set Editing Enabled to Yes. You already learned how to create an interactive grid in the </a:t>
            </a:r>
            <a:r>
              <a:rPr lang="en-US" i="1" baseline="0" dirty="0"/>
              <a:t>Developing Reports </a:t>
            </a:r>
            <a:r>
              <a:rPr lang="en-US" baseline="0" dirty="0"/>
              <a:t>lesson. In the next slide, you see an example and learn the steps to directly create an editable interactive grid using the Create Page wizard. </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15</a:t>
            </a:fld>
            <a:endParaRPr lang="en-US" dirty="0"/>
          </a:p>
        </p:txBody>
      </p:sp>
    </p:spTree>
    <p:extLst>
      <p:ext uri="{BB962C8B-B14F-4D97-AF65-F5344CB8AC3E}">
        <p14:creationId xmlns:p14="http://schemas.microsoft.com/office/powerpoint/2010/main" val="19176329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sz="1200" dirty="0"/>
              <a:t>The slide shows steps to create an editable interactive</a:t>
            </a:r>
            <a:r>
              <a:rPr lang="en-US" sz="1200" baseline="0" dirty="0"/>
              <a:t> grid using the Create Page wizard</a:t>
            </a:r>
            <a:r>
              <a:rPr lang="en-US" sz="1200" dirty="0"/>
              <a:t>.</a:t>
            </a:r>
            <a:r>
              <a:rPr lang="en-US" sz="1200" baseline="0" dirty="0"/>
              <a:t> </a:t>
            </a:r>
            <a:r>
              <a:rPr lang="en-US" sz="1200" dirty="0"/>
              <a:t>Perform</a:t>
            </a:r>
            <a:r>
              <a:rPr lang="en-US" sz="1200" baseline="0" dirty="0"/>
              <a:t> the following steps:</a:t>
            </a:r>
          </a:p>
          <a:p>
            <a:pPr marL="457200" lvl="1" indent="-228600">
              <a:buFont typeface="+mj-lt"/>
              <a:buAutoNum type="arabicPeriod"/>
            </a:pPr>
            <a:r>
              <a:rPr lang="en-US" sz="1200" dirty="0"/>
              <a:t>On your application home page, click </a:t>
            </a:r>
            <a:r>
              <a:rPr lang="en-US" sz="1200" b="1" dirty="0"/>
              <a:t>Create Page</a:t>
            </a:r>
            <a:r>
              <a:rPr lang="en-US" sz="1200" dirty="0"/>
              <a:t>, select </a:t>
            </a:r>
            <a:r>
              <a:rPr lang="en-US" sz="1200" b="1" dirty="0"/>
              <a:t>Form</a:t>
            </a:r>
            <a:r>
              <a:rPr lang="en-US" sz="1200" dirty="0"/>
              <a:t> and then select </a:t>
            </a:r>
            <a:r>
              <a:rPr lang="en-US" sz="1200" b="1" dirty="0"/>
              <a:t>Editable Interactive Grid</a:t>
            </a:r>
            <a:r>
              <a:rPr lang="en-US" sz="1200" dirty="0"/>
              <a:t>.</a:t>
            </a:r>
          </a:p>
          <a:p>
            <a:pPr marL="457200" lvl="1" indent="-228600">
              <a:buFont typeface="+mj-lt"/>
              <a:buAutoNum type="arabicPeriod"/>
            </a:pPr>
            <a:r>
              <a:rPr lang="en-US" sz="1200" dirty="0"/>
              <a:t>On the Page Attributes dialog, specify</a:t>
            </a:r>
            <a:r>
              <a:rPr lang="en-US" sz="1200" baseline="0" dirty="0"/>
              <a:t> the interactive grid page name, accept the remaining defaults and click </a:t>
            </a:r>
            <a:r>
              <a:rPr lang="en-US" sz="1200" b="1" baseline="0" dirty="0"/>
              <a:t>Next</a:t>
            </a:r>
            <a:r>
              <a:rPr lang="en-US" sz="1200" baseline="0" dirty="0"/>
              <a:t>.</a:t>
            </a:r>
          </a:p>
        </p:txBody>
      </p:sp>
      <p:sp>
        <p:nvSpPr>
          <p:cNvPr id="4" name="Slide Number Placeholder 3"/>
          <p:cNvSpPr>
            <a:spLocks noGrp="1"/>
          </p:cNvSpPr>
          <p:nvPr>
            <p:ph type="sldNum" sz="quarter" idx="10"/>
          </p:nvPr>
        </p:nvSpPr>
        <p:spPr/>
        <p:txBody>
          <a:bodyPr/>
          <a:lstStyle/>
          <a:p>
            <a:fld id="{8C72D9AE-7182-4680-8F79-479C4181FF08}" type="slidenum">
              <a:rPr lang="en-US" smtClean="0"/>
              <a:pPr/>
              <a:t>16</a:t>
            </a:fld>
            <a:endParaRPr lang="en-US" dirty="0"/>
          </a:p>
        </p:txBody>
      </p:sp>
    </p:spTree>
    <p:extLst>
      <p:ext uri="{BB962C8B-B14F-4D97-AF65-F5344CB8AC3E}">
        <p14:creationId xmlns:p14="http://schemas.microsoft.com/office/powerpoint/2010/main" val="2217273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lnSpcReduction="10000"/>
          </a:bodyPr>
          <a:lstStyle/>
          <a:p>
            <a:pPr marL="457200" lvl="1" indent="-228600">
              <a:buFont typeface="+mj-lt"/>
              <a:buAutoNum type="arabicPeriod" startAt="3"/>
            </a:pPr>
            <a:r>
              <a:rPr lang="en-US" sz="1200" baseline="0" dirty="0"/>
              <a:t>Specify your navigation preference and click </a:t>
            </a:r>
            <a:r>
              <a:rPr lang="en-US" sz="1200" b="1" baseline="0" dirty="0"/>
              <a:t>Next</a:t>
            </a:r>
            <a:r>
              <a:rPr lang="en-US" sz="1200" baseline="0" dirty="0"/>
              <a:t>. In the slide example, you select Create a new navigation menu entry.</a:t>
            </a:r>
          </a:p>
          <a:p>
            <a:pPr marL="457200" lvl="1" indent="-228600">
              <a:buFont typeface="+mj-lt"/>
              <a:buAutoNum type="arabicPeriod" startAt="3"/>
            </a:pPr>
            <a:r>
              <a:rPr lang="en-US" sz="1200" baseline="0" dirty="0"/>
              <a:t>On the Report Source dialog, the data source type can be local database, REST Enabled SQL Service or Web Source. The default selection is Local Database. Notice that the default selection for Editing Enabled is Yes. Select the following:</a:t>
            </a:r>
          </a:p>
          <a:p>
            <a:pPr marL="800100" lvl="3" indent="-228600">
              <a:buFont typeface="+mj-lt"/>
              <a:buAutoNum type="alphaLcParenR"/>
            </a:pPr>
            <a:r>
              <a:rPr lang="en-US" sz="1200" baseline="0" dirty="0"/>
              <a:t>Source Type: You can either select Table or SQL Query. In the slide example, select Table.</a:t>
            </a:r>
          </a:p>
          <a:p>
            <a:pPr marL="800100" lvl="3" indent="-228600">
              <a:buFont typeface="+mj-lt"/>
              <a:buAutoNum type="alphaLcParenR"/>
            </a:pPr>
            <a:r>
              <a:rPr lang="en-US" sz="1200" baseline="0" dirty="0"/>
              <a:t>Table/View Name: Select the table that is the source for your interactive grid. In the slide, select EBA_DEMO_IR_EMP table.</a:t>
            </a:r>
          </a:p>
          <a:p>
            <a:pPr marL="800100" lvl="3" indent="-228600">
              <a:buFont typeface="+mj-lt"/>
              <a:buAutoNum type="alphaLcParenR"/>
            </a:pPr>
            <a:r>
              <a:rPr lang="en-US" sz="1200" baseline="0" dirty="0"/>
              <a:t>For Primary Key Column, accept the default selection of ROWID.</a:t>
            </a:r>
          </a:p>
          <a:p>
            <a:pPr marL="800100" lvl="3" indent="-228600">
              <a:buFont typeface="+mj-lt"/>
              <a:buAutoNum type="alphaLcParenR"/>
            </a:pPr>
            <a:r>
              <a:rPr lang="en-US" sz="1200" baseline="0" dirty="0"/>
              <a:t>Select the columns to include in the grid and click </a:t>
            </a:r>
            <a:r>
              <a:rPr lang="en-US" sz="1200" b="1" baseline="0" dirty="0"/>
              <a:t>Create</a:t>
            </a:r>
            <a:r>
              <a:rPr lang="en-US" sz="1200" baseline="0" dirty="0"/>
              <a:t>.</a:t>
            </a:r>
          </a:p>
          <a:p>
            <a:pPr marL="0" lvl="0" indent="0">
              <a:buFont typeface="+mj-lt"/>
              <a:buNone/>
            </a:pPr>
            <a:r>
              <a:rPr lang="en-US" sz="1400" baseline="0" dirty="0"/>
              <a:t>Now, save and run page. </a:t>
            </a:r>
          </a:p>
          <a:p>
            <a:r>
              <a:rPr lang="en-IN" sz="1100" b="0" i="0" u="none" strike="noStrike" kern="1200" dirty="0">
                <a:solidFill>
                  <a:schemeClr val="tx1"/>
                </a:solidFill>
                <a:effectLst/>
                <a:latin typeface="+mn-lt"/>
                <a:ea typeface="+mn-ea"/>
                <a:cs typeface="+mn-cs"/>
              </a:rPr>
              <a:t>Data Source type for the APEX component:</a:t>
            </a:r>
          </a:p>
          <a:p>
            <a:pPr marL="171450" indent="-171450">
              <a:buFont typeface="Arial" panose="020B0604020202020204" pitchFamily="34" charset="0"/>
              <a:buChar char="•"/>
            </a:pPr>
            <a:r>
              <a:rPr lang="en-IN" sz="1100" b="1" i="0" u="none" strike="noStrike" kern="1200" dirty="0">
                <a:solidFill>
                  <a:schemeClr val="tx1"/>
                </a:solidFill>
                <a:effectLst/>
                <a:latin typeface="+mn-lt"/>
                <a:ea typeface="+mn-ea"/>
                <a:cs typeface="+mn-cs"/>
              </a:rPr>
              <a:t>Local Database: </a:t>
            </a:r>
            <a:r>
              <a:rPr lang="en-IN" sz="1100" b="0" i="0" u="none" strike="noStrike" kern="1200" dirty="0">
                <a:solidFill>
                  <a:schemeClr val="tx1"/>
                </a:solidFill>
                <a:effectLst/>
                <a:latin typeface="+mn-lt"/>
                <a:ea typeface="+mn-ea"/>
                <a:cs typeface="+mn-cs"/>
              </a:rPr>
              <a:t>Data is sourced from the local database.</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IN" sz="1100" b="1" i="0" u="none" strike="noStrike" kern="1200" dirty="0">
                <a:solidFill>
                  <a:schemeClr val="tx1"/>
                </a:solidFill>
                <a:effectLst/>
                <a:latin typeface="+mn-lt"/>
                <a:ea typeface="+mn-ea"/>
                <a:cs typeface="+mn-cs"/>
              </a:rPr>
              <a:t>REST Enabled SQL Service: </a:t>
            </a:r>
            <a:r>
              <a:rPr lang="en-IN" sz="1100" b="0" i="0" u="none" strike="noStrike" kern="1200" dirty="0">
                <a:solidFill>
                  <a:schemeClr val="tx1"/>
                </a:solidFill>
                <a:effectLst/>
                <a:latin typeface="+mn-lt"/>
                <a:ea typeface="+mn-ea"/>
                <a:cs typeface="+mn-cs"/>
              </a:rPr>
              <a:t>Data is sourced from a remote database, where the connection is defined using REST Enabled SQL. To create or maintain REST Enabled SQL references, navigate to Shared Components &gt; REST Enabled SQL.</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IN" sz="1100" b="1" i="0" u="none" strike="noStrike" kern="1200" dirty="0">
                <a:solidFill>
                  <a:schemeClr val="tx1"/>
                </a:solidFill>
                <a:effectLst/>
                <a:latin typeface="+mn-lt"/>
                <a:ea typeface="+mn-ea"/>
                <a:cs typeface="+mn-cs"/>
              </a:rPr>
              <a:t>Web Source</a:t>
            </a:r>
            <a:r>
              <a:rPr lang="en-IN" sz="1100" b="0" i="0" u="none" strike="noStrike" kern="1200" dirty="0">
                <a:solidFill>
                  <a:schemeClr val="tx1"/>
                </a:solidFill>
                <a:effectLst/>
                <a:latin typeface="+mn-lt"/>
                <a:ea typeface="+mn-ea"/>
                <a:cs typeface="+mn-cs"/>
              </a:rPr>
              <a:t>:</a:t>
            </a:r>
            <a:r>
              <a:rPr lang="en-IN" sz="1100" b="1" i="0" u="none" strike="noStrike" kern="1200" dirty="0">
                <a:solidFill>
                  <a:schemeClr val="tx1"/>
                </a:solidFill>
                <a:effectLst/>
                <a:latin typeface="+mn-lt"/>
                <a:ea typeface="+mn-ea"/>
                <a:cs typeface="+mn-cs"/>
              </a:rPr>
              <a:t> </a:t>
            </a:r>
            <a:r>
              <a:rPr lang="en-IN" sz="1100" b="0" i="0" u="none" strike="noStrike" kern="1200" dirty="0">
                <a:solidFill>
                  <a:schemeClr val="tx1"/>
                </a:solidFill>
                <a:effectLst/>
                <a:latin typeface="+mn-lt"/>
                <a:ea typeface="+mn-ea"/>
                <a:cs typeface="+mn-cs"/>
              </a:rPr>
              <a:t>Data is sourced from a RESTful web service defined using Web Source Modules. To create or maintain Web Source Modules, navigate to Shared Components &gt; Web Source Modules.</a:t>
            </a:r>
            <a:br>
              <a:rPr lang="en-IN" sz="1100" b="0" i="0" u="none" strike="noStrike" kern="1200" dirty="0">
                <a:solidFill>
                  <a:schemeClr val="tx1"/>
                </a:solidFill>
                <a:effectLst/>
                <a:latin typeface="+mn-lt"/>
                <a:ea typeface="+mn-ea"/>
                <a:cs typeface="+mn-cs"/>
              </a:rPr>
            </a:br>
            <a:br>
              <a:rPr lang="en-IN" sz="1100" b="0" i="0" u="none" strike="noStrike" kern="1200" dirty="0">
                <a:solidFill>
                  <a:schemeClr val="tx1"/>
                </a:solidFill>
                <a:effectLst/>
                <a:latin typeface="+mn-lt"/>
                <a:ea typeface="+mn-ea"/>
                <a:cs typeface="+mn-cs"/>
              </a:rPr>
            </a:br>
            <a:endParaRPr lang="en-IN" sz="1100" b="0" i="0" u="none" strike="noStrike" kern="1200" dirty="0">
              <a:solidFill>
                <a:schemeClr val="tx1"/>
              </a:solidFill>
              <a:effectLst/>
              <a:latin typeface="+mn-lt"/>
              <a:ea typeface="+mn-ea"/>
              <a:cs typeface="+mn-cs"/>
            </a:endParaRPr>
          </a:p>
          <a:p>
            <a:br>
              <a:rPr lang="en-IN" sz="1400" dirty="0"/>
            </a:br>
            <a:endParaRPr lang="en-US" sz="1400" baseline="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17</a:t>
            </a:fld>
            <a:endParaRPr lang="en-US" dirty="0"/>
          </a:p>
        </p:txBody>
      </p:sp>
    </p:spTree>
    <p:extLst>
      <p:ext uri="{BB962C8B-B14F-4D97-AF65-F5344CB8AC3E}">
        <p14:creationId xmlns:p14="http://schemas.microsoft.com/office/powerpoint/2010/main" val="13961433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IN" sz="1100" b="0" i="0" u="none" strike="noStrike" kern="1200" dirty="0">
                <a:solidFill>
                  <a:schemeClr val="tx1"/>
                </a:solidFill>
                <a:effectLst/>
                <a:latin typeface="+mn-lt"/>
                <a:ea typeface="+mn-ea"/>
                <a:cs typeface="+mn-cs"/>
              </a:rPr>
              <a:t>A master detail form reflects a one-to-many relationship between tables in a database. Typically, a master detail form displays a master row and multiple detail rows. When you create a master detail form using the Create Page or Create Application wizards, you choose the tables on which to build the master form and the detail form. Master detail form options include: Stacked, Side by Side, and Drill Down.</a:t>
            </a:r>
          </a:p>
          <a:p>
            <a:r>
              <a:rPr lang="en-US" sz="1100" b="0" i="0" kern="1200" dirty="0">
                <a:solidFill>
                  <a:schemeClr val="tx1"/>
                </a:solidFill>
                <a:latin typeface="+mn-lt"/>
                <a:ea typeface="+mn-ea"/>
                <a:cs typeface="+mn-cs"/>
              </a:rPr>
              <a:t>The slide shows the three options available when you choose Master Detail in the the Create Page wizard:</a:t>
            </a:r>
          </a:p>
          <a:p>
            <a:pPr marL="400050" lvl="1" indent="-171450">
              <a:buFont typeface="Arial" panose="020B0604020202020204" pitchFamily="34" charset="0"/>
              <a:buChar char="•"/>
            </a:pPr>
            <a:r>
              <a:rPr lang="en-US" sz="1050" b="0" i="0" kern="1200" dirty="0">
                <a:solidFill>
                  <a:schemeClr val="tx1"/>
                </a:solidFill>
                <a:latin typeface="+mn-lt"/>
                <a:ea typeface="+mn-ea"/>
                <a:cs typeface="+mn-cs"/>
              </a:rPr>
              <a:t>Stacked: Creates a single page master detail with editable interactive grids</a:t>
            </a:r>
          </a:p>
          <a:p>
            <a:pPr marL="400050" lvl="1" indent="-171450">
              <a:buFont typeface="Arial" panose="020B0604020202020204" pitchFamily="34" charset="0"/>
              <a:buChar char="•"/>
            </a:pPr>
            <a:r>
              <a:rPr lang="en-US" sz="1050" b="0" i="0" kern="1200" dirty="0">
                <a:solidFill>
                  <a:schemeClr val="tx1"/>
                </a:solidFill>
                <a:latin typeface="+mn-lt"/>
                <a:ea typeface="+mn-ea"/>
                <a:cs typeface="+mn-cs"/>
              </a:rPr>
              <a:t>Side by Side: </a:t>
            </a:r>
            <a:r>
              <a:rPr lang="en-IN" sz="1050" b="0" i="0" u="none" strike="noStrike" kern="1200" dirty="0">
                <a:solidFill>
                  <a:schemeClr val="tx1"/>
                </a:solidFill>
                <a:effectLst/>
                <a:latin typeface="+mn-lt"/>
                <a:ea typeface="+mn-ea"/>
                <a:cs typeface="+mn-cs"/>
              </a:rPr>
              <a:t>Creates a single page master detail utilizing side by side layout and report regions with modal edit windows. The left side contains a master list to navigate to the master record. The right side contains the selected master record and the associated detail report.</a:t>
            </a:r>
            <a:endParaRPr lang="en-US" sz="1050" b="0" i="0" kern="1200" dirty="0">
              <a:solidFill>
                <a:schemeClr val="tx1"/>
              </a:solidFill>
              <a:latin typeface="+mn-lt"/>
              <a:ea typeface="+mn-ea"/>
              <a:cs typeface="+mn-cs"/>
            </a:endParaRPr>
          </a:p>
          <a:p>
            <a:pPr marL="400050" lvl="1" indent="-171450">
              <a:buFont typeface="Arial" panose="020B0604020202020204" pitchFamily="34" charset="0"/>
              <a:buChar char="•"/>
            </a:pPr>
            <a:r>
              <a:rPr lang="en-US" sz="1050" b="0" i="0" kern="1200" dirty="0">
                <a:solidFill>
                  <a:schemeClr val="tx1"/>
                </a:solidFill>
                <a:latin typeface="+mn-lt"/>
                <a:ea typeface="+mn-ea"/>
                <a:cs typeface="+mn-cs"/>
              </a:rPr>
              <a:t>Drill Down: </a:t>
            </a:r>
            <a:r>
              <a:rPr lang="en-IN" sz="1050" b="0" i="0" u="none" strike="noStrike" kern="1200" dirty="0">
                <a:solidFill>
                  <a:schemeClr val="tx1"/>
                </a:solidFill>
                <a:effectLst/>
                <a:latin typeface="+mn-lt"/>
                <a:ea typeface="+mn-ea"/>
                <a:cs typeface="+mn-cs"/>
              </a:rPr>
              <a:t>Creates a two page master detail. The first page contains an interactive report for the master table. The second page features a standard form for the master and interactive grid for the detail.</a:t>
            </a:r>
            <a:endParaRPr lang="en-US" sz="1050" b="0" i="0" kern="1200" dirty="0">
              <a:solidFill>
                <a:schemeClr val="tx1"/>
              </a:solidFill>
              <a:latin typeface="+mn-lt"/>
              <a:ea typeface="+mn-ea"/>
              <a:cs typeface="+mn-cs"/>
            </a:endParaRPr>
          </a:p>
          <a:p>
            <a:pPr>
              <a:buFontTx/>
              <a:buNone/>
            </a:pPr>
            <a:endParaRPr lang="en-US" sz="110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18</a:t>
            </a:fld>
            <a:endParaRPr lang="en-US" dirty="0"/>
          </a:p>
        </p:txBody>
      </p:sp>
    </p:spTree>
    <p:extLst>
      <p:ext uri="{BB962C8B-B14F-4D97-AF65-F5344CB8AC3E}">
        <p14:creationId xmlns:p14="http://schemas.microsoft.com/office/powerpoint/2010/main" val="1116453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IN" sz="1100" b="0" i="0" u="none" strike="noStrike" kern="1200" dirty="0">
                <a:solidFill>
                  <a:schemeClr val="tx1"/>
                </a:solidFill>
                <a:effectLst/>
                <a:latin typeface="+mn-lt"/>
                <a:ea typeface="+mn-ea"/>
                <a:cs typeface="+mn-cs"/>
              </a:rPr>
              <a:t>A Side by Side master detail form contains a single page master detail utilizing side by side layout and report regions with modal edit windows. The left side contains a master list to navigate to the master record. The right side contains the selected master record and the associated detail report(s). You can create Side by Side master detail with either Create Application Wizard or Create Page Wizard.</a:t>
            </a:r>
            <a:endParaRPr lang="en-US" sz="1100" b="0" i="0" kern="1200" dirty="0">
              <a:solidFill>
                <a:schemeClr val="tx1"/>
              </a:solidFill>
              <a:latin typeface="+mn-lt"/>
              <a:ea typeface="+mn-ea"/>
              <a:cs typeface="+mn-cs"/>
            </a:endParaRPr>
          </a:p>
          <a:p>
            <a:endParaRPr lang="en-US" sz="1100" b="0" i="0" kern="1200" dirty="0">
              <a:solidFill>
                <a:schemeClr val="tx1"/>
              </a:solidFill>
              <a:latin typeface="+mn-lt"/>
              <a:ea typeface="+mn-ea"/>
              <a:cs typeface="+mn-cs"/>
            </a:endParaRPr>
          </a:p>
          <a:p>
            <a:r>
              <a:rPr lang="en-US" sz="1100" b="0" i="0" kern="1200" dirty="0">
                <a:solidFill>
                  <a:schemeClr val="tx1"/>
                </a:solidFill>
                <a:latin typeface="+mn-lt"/>
                <a:ea typeface="+mn-ea"/>
                <a:cs typeface="+mn-cs"/>
              </a:rPr>
              <a:t>The </a:t>
            </a:r>
            <a:r>
              <a:rPr lang="en-IN" sz="1100" b="0" i="0" u="none" strike="noStrike" kern="1200" dirty="0">
                <a:solidFill>
                  <a:schemeClr val="tx1"/>
                </a:solidFill>
                <a:effectLst/>
                <a:latin typeface="+mn-lt"/>
                <a:ea typeface="+mn-ea"/>
                <a:cs typeface="+mn-cs"/>
              </a:rPr>
              <a:t>slide example </a:t>
            </a:r>
            <a:r>
              <a:rPr lang="en-US" sz="1100" b="0" i="0" u="none" strike="noStrike" kern="1200" dirty="0">
                <a:solidFill>
                  <a:schemeClr val="tx1"/>
                </a:solidFill>
                <a:effectLst/>
                <a:latin typeface="+mn-lt"/>
                <a:ea typeface="+mn-ea"/>
                <a:cs typeface="+mn-cs"/>
              </a:rPr>
              <a:t>shows the master-detail regions on the same page. You can select a record from the master on the left to render the detail on the right without leaving the page.</a:t>
            </a:r>
            <a:endParaRPr lang="en-US" sz="1100" b="0" i="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endParaRPr lang="en-US" baseline="0" dirty="0"/>
          </a:p>
          <a:p>
            <a:r>
              <a:rPr lang="en-US" baseline="0" dirty="0"/>
              <a:t>You learn the steps to create a Side by Side Master Detail in the next slide.</a:t>
            </a:r>
            <a:endParaRPr lang="en-US" dirty="0"/>
          </a:p>
          <a:p>
            <a:endParaRPr lang="en-US" sz="1100" b="0" i="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19</a:t>
            </a:fld>
            <a:endParaRPr lang="en-US" dirty="0"/>
          </a:p>
        </p:txBody>
      </p:sp>
    </p:spTree>
    <p:extLst>
      <p:ext uri="{BB962C8B-B14F-4D97-AF65-F5344CB8AC3E}">
        <p14:creationId xmlns:p14="http://schemas.microsoft.com/office/powerpoint/2010/main" val="688065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 </a:t>
            </a:r>
          </a:p>
        </p:txBody>
      </p:sp>
      <p:sp>
        <p:nvSpPr>
          <p:cNvPr id="4" name="Slide Number Placeholder 3"/>
          <p:cNvSpPr>
            <a:spLocks noGrp="1"/>
          </p:cNvSpPr>
          <p:nvPr>
            <p:ph type="sldNum" sz="quarter" idx="10"/>
          </p:nvPr>
        </p:nvSpPr>
        <p:spPr/>
        <p:txBody>
          <a:bodyPr/>
          <a:lstStyle/>
          <a:p>
            <a:fld id="{8C72D9AE-7182-4680-8F79-479C4181FF08}" type="slidenum">
              <a:rPr lang="en-US" smtClean="0"/>
              <a:pPr/>
              <a:t>2</a:t>
            </a:fld>
            <a:endParaRPr lang="en-US" dirty="0"/>
          </a:p>
        </p:txBody>
      </p:sp>
    </p:spTree>
    <p:extLst>
      <p:ext uri="{BB962C8B-B14F-4D97-AF65-F5344CB8AC3E}">
        <p14:creationId xmlns:p14="http://schemas.microsoft.com/office/powerpoint/2010/main" val="14324266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baseline="0" dirty="0"/>
              <a:t>This slide shows how to create a Side by Side Master Detail using the Create Application wizard. Perform the following steps:</a:t>
            </a:r>
          </a:p>
          <a:p>
            <a:pPr marL="3429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IN" sz="1050" b="0" i="0" u="none" strike="noStrike" kern="1200" dirty="0">
                <a:solidFill>
                  <a:schemeClr val="tx1"/>
                </a:solidFill>
                <a:effectLst/>
                <a:latin typeface="+mn-lt"/>
                <a:ea typeface="+mn-ea"/>
                <a:cs typeface="+mn-cs"/>
              </a:rPr>
              <a:t>On the Workspace home page, click the </a:t>
            </a:r>
            <a:r>
              <a:rPr lang="en-IN" sz="1050" b="1" i="0" u="none" strike="noStrike" kern="1200" dirty="0">
                <a:solidFill>
                  <a:schemeClr val="tx1"/>
                </a:solidFill>
                <a:effectLst/>
                <a:latin typeface="+mn-lt"/>
                <a:ea typeface="+mn-ea"/>
                <a:cs typeface="+mn-cs"/>
              </a:rPr>
              <a:t>App Builder</a:t>
            </a:r>
            <a:r>
              <a:rPr lang="en-IN" sz="1050" b="0" i="0" u="none" strike="noStrike" kern="1200" dirty="0">
                <a:solidFill>
                  <a:schemeClr val="tx1"/>
                </a:solidFill>
                <a:effectLst/>
                <a:latin typeface="+mn-lt"/>
                <a:ea typeface="+mn-ea"/>
                <a:cs typeface="+mn-cs"/>
              </a:rPr>
              <a:t> icon.</a:t>
            </a:r>
          </a:p>
          <a:p>
            <a:pPr marL="342900" lvl="1" indent="-228600">
              <a:buFont typeface="+mj-lt"/>
              <a:buAutoNum type="arabicPeriod"/>
            </a:pPr>
            <a:r>
              <a:rPr lang="en-US" dirty="0"/>
              <a:t>Click </a:t>
            </a:r>
            <a:r>
              <a:rPr lang="en-US" b="1" dirty="0"/>
              <a:t>Create</a:t>
            </a:r>
            <a:r>
              <a:rPr lang="en-US" dirty="0"/>
              <a:t>.</a:t>
            </a:r>
          </a:p>
          <a:p>
            <a:pPr marL="3429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IN" sz="1050" b="0" i="0" u="none" strike="noStrike" kern="1200" dirty="0">
                <a:solidFill>
                  <a:schemeClr val="tx1"/>
                </a:solidFill>
                <a:effectLst/>
                <a:latin typeface="+mn-lt"/>
                <a:ea typeface="+mn-ea"/>
                <a:cs typeface="+mn-cs"/>
              </a:rPr>
              <a:t>Click </a:t>
            </a:r>
            <a:r>
              <a:rPr lang="en-IN" sz="1050" b="1" i="0" u="none" strike="noStrike" kern="1200" dirty="0">
                <a:solidFill>
                  <a:schemeClr val="tx1"/>
                </a:solidFill>
                <a:effectLst/>
                <a:latin typeface="+mn-lt"/>
                <a:ea typeface="+mn-ea"/>
                <a:cs typeface="+mn-cs"/>
              </a:rPr>
              <a:t>New Application</a:t>
            </a:r>
            <a:r>
              <a:rPr lang="en-IN" sz="1050" b="0" i="0" u="none" strike="noStrike" kern="1200" dirty="0">
                <a:solidFill>
                  <a:schemeClr val="tx1"/>
                </a:solidFill>
                <a:effectLst/>
                <a:latin typeface="+mn-lt"/>
                <a:ea typeface="+mn-ea"/>
                <a:cs typeface="+mn-cs"/>
              </a:rPr>
              <a:t>.</a:t>
            </a:r>
          </a:p>
          <a:p>
            <a:pPr marL="3429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IN" sz="1050" b="0" i="0" u="none" strike="noStrike" kern="1200" dirty="0">
                <a:solidFill>
                  <a:schemeClr val="tx1"/>
                </a:solidFill>
                <a:effectLst/>
                <a:latin typeface="+mn-lt"/>
                <a:ea typeface="+mn-ea"/>
                <a:cs typeface="+mn-cs"/>
              </a:rPr>
              <a:t>For Name, enter the name used to identify the application.</a:t>
            </a:r>
          </a:p>
          <a:p>
            <a:pPr marL="3429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IN" sz="1050" b="0" i="0" u="none" strike="noStrike" kern="1200" dirty="0">
                <a:solidFill>
                  <a:schemeClr val="tx1"/>
                </a:solidFill>
                <a:effectLst/>
                <a:latin typeface="+mn-lt"/>
                <a:ea typeface="+mn-ea"/>
                <a:cs typeface="+mn-cs"/>
              </a:rPr>
              <a:t>For Appearance, accept the default Theme Style and menu layout (Vita, Side Menu), or change it by clicking the </a:t>
            </a:r>
            <a:r>
              <a:rPr lang="en-IN" sz="1050" b="1" i="0" u="none" strike="noStrike" kern="1200" dirty="0">
                <a:solidFill>
                  <a:schemeClr val="tx1"/>
                </a:solidFill>
                <a:effectLst/>
                <a:latin typeface="+mn-lt"/>
                <a:ea typeface="+mn-ea"/>
                <a:cs typeface="+mn-cs"/>
              </a:rPr>
              <a:t>Set Appearance</a:t>
            </a:r>
            <a:r>
              <a:rPr lang="en-IN" sz="1050" b="0" i="0" u="none" strike="noStrike" kern="1200" dirty="0">
                <a:solidFill>
                  <a:schemeClr val="tx1"/>
                </a:solidFill>
                <a:effectLst/>
                <a:latin typeface="+mn-lt"/>
                <a:ea typeface="+mn-ea"/>
                <a:cs typeface="+mn-cs"/>
              </a:rPr>
              <a:t> icon adjacent to the Appearance field.</a:t>
            </a:r>
          </a:p>
          <a:p>
            <a:pPr marL="3429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IN" sz="1050" b="0" i="0" u="none" strike="noStrike" kern="1200" dirty="0">
                <a:solidFill>
                  <a:schemeClr val="tx1"/>
                </a:solidFill>
                <a:effectLst/>
                <a:latin typeface="+mn-lt"/>
                <a:ea typeface="+mn-ea"/>
                <a:cs typeface="+mn-cs"/>
              </a:rPr>
              <a:t>You want to add a master detail form. Click </a:t>
            </a:r>
            <a:r>
              <a:rPr lang="en-IN" sz="1050" b="1" i="0" u="none" strike="noStrike" kern="1200" dirty="0">
                <a:solidFill>
                  <a:schemeClr val="tx1"/>
                </a:solidFill>
                <a:effectLst/>
                <a:latin typeface="+mn-lt"/>
                <a:ea typeface="+mn-ea"/>
                <a:cs typeface="+mn-cs"/>
              </a:rPr>
              <a:t>Add Page</a:t>
            </a:r>
            <a:r>
              <a:rPr lang="en-IN" sz="1050" b="0" i="0" u="none" strike="noStrike" kern="1200" dirty="0">
                <a:solidFill>
                  <a:schemeClr val="tx1"/>
                </a:solidFill>
                <a:effectLst/>
                <a:latin typeface="+mn-lt"/>
                <a:ea typeface="+mn-ea"/>
                <a:cs typeface="+mn-cs"/>
              </a:rPr>
              <a:t> and then select </a:t>
            </a:r>
            <a:r>
              <a:rPr lang="en-IN" sz="1050" b="1" i="0" u="none" strike="noStrike" kern="1200" dirty="0">
                <a:solidFill>
                  <a:schemeClr val="tx1"/>
                </a:solidFill>
                <a:effectLst/>
                <a:latin typeface="+mn-lt"/>
                <a:ea typeface="+mn-ea"/>
                <a:cs typeface="+mn-cs"/>
              </a:rPr>
              <a:t>Master Detail</a:t>
            </a:r>
            <a:r>
              <a:rPr lang="en-IN" sz="1050" b="0" i="0" u="none" strike="noStrike" kern="1200" dirty="0">
                <a:solidFill>
                  <a:schemeClr val="tx1"/>
                </a:solidFill>
                <a:effectLst/>
                <a:latin typeface="+mn-lt"/>
                <a:ea typeface="+mn-ea"/>
                <a:cs typeface="+mn-cs"/>
              </a:rPr>
              <a:t>.</a:t>
            </a:r>
          </a:p>
          <a:p>
            <a:pPr marL="3429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IN" sz="1050" b="0" i="0" u="none" strike="noStrike" kern="1200" dirty="0">
                <a:solidFill>
                  <a:schemeClr val="tx1"/>
                </a:solidFill>
                <a:effectLst/>
                <a:latin typeface="+mn-lt"/>
                <a:ea typeface="+mn-ea"/>
                <a:cs typeface="+mn-cs"/>
              </a:rPr>
              <a:t>On the Add Master Detail Page:</a:t>
            </a:r>
          </a:p>
          <a:p>
            <a:pPr marL="571500" marR="0" lvl="3"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IN" sz="900" b="0" i="0" u="none" strike="noStrike" kern="1200" dirty="0">
                <a:solidFill>
                  <a:schemeClr val="tx1"/>
                </a:solidFill>
                <a:effectLst/>
                <a:latin typeface="+mn-lt"/>
                <a:ea typeface="+mn-ea"/>
                <a:cs typeface="+mn-cs"/>
              </a:rPr>
              <a:t>Page Name: Enter a name for the page</a:t>
            </a:r>
          </a:p>
          <a:p>
            <a:pPr marL="571500" marR="0" lvl="3"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IN" sz="900" b="0" i="0" u="none" strike="noStrike" kern="1200" dirty="0">
                <a:solidFill>
                  <a:schemeClr val="tx1"/>
                </a:solidFill>
                <a:effectLst/>
                <a:latin typeface="+mn-lt"/>
                <a:ea typeface="+mn-ea"/>
                <a:cs typeface="+mn-cs"/>
              </a:rPr>
              <a:t>Page Type: Select </a:t>
            </a:r>
            <a:r>
              <a:rPr lang="en-IN" sz="900" b="1" i="0" u="none" strike="noStrike" kern="1200" dirty="0">
                <a:solidFill>
                  <a:schemeClr val="tx1"/>
                </a:solidFill>
                <a:effectLst/>
                <a:latin typeface="+mn-lt"/>
                <a:ea typeface="+mn-ea"/>
                <a:cs typeface="+mn-cs"/>
              </a:rPr>
              <a:t>Side by Side</a:t>
            </a:r>
            <a:r>
              <a:rPr lang="en-IN" sz="900" b="0" i="0" u="none" strike="noStrike" kern="1200" dirty="0">
                <a:solidFill>
                  <a:schemeClr val="tx1"/>
                </a:solidFill>
                <a:effectLst/>
                <a:latin typeface="+mn-lt"/>
                <a:ea typeface="+mn-ea"/>
                <a:cs typeface="+mn-cs"/>
              </a:rPr>
              <a:t>. This Creates a single page (or Side by Side) master detail with a master table and detail table. The left side contains a master list to navigate to the master record. The right side contains the selected master record and the associated detail report</a:t>
            </a:r>
          </a:p>
          <a:p>
            <a:pPr marL="571500" marR="0" lvl="3"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IN" sz="900" b="0" i="0" u="none" strike="noStrike" kern="1200" dirty="0">
                <a:solidFill>
                  <a:schemeClr val="tx1"/>
                </a:solidFill>
                <a:effectLst/>
                <a:latin typeface="+mn-lt"/>
                <a:ea typeface="+mn-ea"/>
                <a:cs typeface="+mn-cs"/>
              </a:rPr>
              <a:t>Table: Select the master table. In the slide, you select EBA_DEMO_IG_DEPT.</a:t>
            </a:r>
          </a:p>
          <a:p>
            <a:pPr marL="571500" marR="0" lvl="3"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IN" sz="900" b="0" i="0" u="none" strike="noStrike" kern="1200" dirty="0">
                <a:solidFill>
                  <a:schemeClr val="tx1"/>
                </a:solidFill>
                <a:effectLst/>
                <a:latin typeface="+mn-lt"/>
                <a:ea typeface="+mn-ea"/>
                <a:cs typeface="+mn-cs"/>
              </a:rPr>
              <a:t>Primary Display Column: Select the column to display as primary column in the report to navigate to a different master record. </a:t>
            </a:r>
          </a:p>
          <a:p>
            <a:pPr marL="571500" marR="0" lvl="3"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IN" sz="900" b="0" i="0" u="none" strike="noStrike" kern="1200" dirty="0">
                <a:solidFill>
                  <a:schemeClr val="tx1"/>
                </a:solidFill>
                <a:effectLst/>
                <a:latin typeface="+mn-lt"/>
                <a:ea typeface="+mn-ea"/>
                <a:cs typeface="+mn-cs"/>
              </a:rPr>
              <a:t>Secondary Display Column: Select the column to display as secondary column in the report to navigate to a different master record.</a:t>
            </a:r>
          </a:p>
          <a:p>
            <a:pPr marL="571500" marR="0" lvl="3"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IN" sz="900" b="0" i="0" u="none" strike="noStrike" kern="1200" dirty="0">
                <a:solidFill>
                  <a:schemeClr val="tx1"/>
                </a:solidFill>
                <a:effectLst/>
                <a:latin typeface="+mn-lt"/>
                <a:ea typeface="+mn-ea"/>
                <a:cs typeface="+mn-cs"/>
              </a:rPr>
              <a:t>Detail Table - Select the detail table for the page. In the slide, you select EBA_DEMO_IG_EMP.</a:t>
            </a:r>
            <a:br>
              <a:rPr lang="en-IN" sz="900" b="0" i="0" u="none" strike="noStrike" kern="1200" dirty="0">
                <a:solidFill>
                  <a:schemeClr val="tx1"/>
                </a:solidFill>
                <a:effectLst/>
                <a:latin typeface="+mn-lt"/>
                <a:ea typeface="+mn-ea"/>
                <a:cs typeface="+mn-cs"/>
              </a:rPr>
            </a:br>
            <a:r>
              <a:rPr lang="en-IN" sz="900" b="1" i="0" u="none" strike="noStrike" kern="1200" dirty="0">
                <a:solidFill>
                  <a:schemeClr val="tx1"/>
                </a:solidFill>
                <a:effectLst/>
                <a:latin typeface="+mn-lt"/>
                <a:ea typeface="+mn-ea"/>
                <a:cs typeface="+mn-cs"/>
              </a:rPr>
              <a:t>Note:</a:t>
            </a:r>
            <a:r>
              <a:rPr lang="en-IN" sz="900" b="0" i="0" u="none" strike="noStrike" kern="1200" dirty="0">
                <a:solidFill>
                  <a:schemeClr val="tx1"/>
                </a:solidFill>
                <a:effectLst/>
                <a:latin typeface="+mn-lt"/>
                <a:ea typeface="+mn-ea"/>
                <a:cs typeface="+mn-cs"/>
              </a:rPr>
              <a:t> Only one detail table (editable interactive grid) can be added using the wizard. Additional detail tables can easily be added post-generation.</a:t>
            </a:r>
          </a:p>
          <a:p>
            <a:pPr marL="3429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IN" sz="1050" b="0" i="0" u="none" strike="noStrike" kern="1200" dirty="0">
                <a:solidFill>
                  <a:schemeClr val="tx1"/>
                </a:solidFill>
                <a:effectLst/>
                <a:latin typeface="+mn-lt"/>
                <a:ea typeface="+mn-ea"/>
                <a:cs typeface="+mn-cs"/>
              </a:rPr>
              <a:t>Click </a:t>
            </a:r>
            <a:r>
              <a:rPr lang="en-IN" sz="1050" b="1" i="0" u="none" strike="noStrike" kern="1200" dirty="0">
                <a:solidFill>
                  <a:schemeClr val="tx1"/>
                </a:solidFill>
                <a:effectLst/>
                <a:latin typeface="+mn-lt"/>
                <a:ea typeface="+mn-ea"/>
                <a:cs typeface="+mn-cs"/>
              </a:rPr>
              <a:t>Add Page</a:t>
            </a:r>
            <a:r>
              <a:rPr lang="en-IN" sz="1050" b="0" i="0" u="none" strike="noStrike" kern="1200" dirty="0">
                <a:solidFill>
                  <a:schemeClr val="tx1"/>
                </a:solidFill>
                <a:effectLst/>
                <a:latin typeface="+mn-lt"/>
                <a:ea typeface="+mn-ea"/>
                <a:cs typeface="+mn-cs"/>
              </a:rPr>
              <a:t>.</a:t>
            </a:r>
          </a:p>
          <a:p>
            <a:pPr marL="3429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IN" sz="1050" b="0" i="0" u="none" strike="noStrike" kern="1200" dirty="0">
                <a:solidFill>
                  <a:schemeClr val="tx1"/>
                </a:solidFill>
                <a:effectLst/>
                <a:latin typeface="+mn-lt"/>
                <a:ea typeface="+mn-ea"/>
                <a:cs typeface="+mn-cs"/>
              </a:rPr>
              <a:t>Under Features, select features to include with the application.</a:t>
            </a:r>
          </a:p>
          <a:p>
            <a:pPr marL="3429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IN" sz="1050" b="0" i="0" u="none" strike="noStrike" kern="1200" dirty="0">
                <a:solidFill>
                  <a:schemeClr val="tx1"/>
                </a:solidFill>
                <a:effectLst/>
                <a:latin typeface="+mn-lt"/>
                <a:ea typeface="+mn-ea"/>
                <a:cs typeface="+mn-cs"/>
              </a:rPr>
              <a:t> Under Settings, specify settings used to generate this application.</a:t>
            </a:r>
          </a:p>
          <a:p>
            <a:pPr marL="3429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IN" sz="1050" b="0" i="0" u="none" strike="noStrike" kern="1200" dirty="0">
                <a:solidFill>
                  <a:schemeClr val="tx1"/>
                </a:solidFill>
                <a:effectLst/>
                <a:latin typeface="+mn-lt"/>
                <a:ea typeface="+mn-ea"/>
                <a:cs typeface="+mn-cs"/>
              </a:rPr>
              <a:t>Click </a:t>
            </a:r>
            <a:r>
              <a:rPr lang="en-IN" sz="1050" b="1" i="0" u="none" strike="noStrike" kern="1200" dirty="0">
                <a:solidFill>
                  <a:schemeClr val="tx1"/>
                </a:solidFill>
                <a:effectLst/>
                <a:latin typeface="+mn-lt"/>
                <a:ea typeface="+mn-ea"/>
                <a:cs typeface="+mn-cs"/>
              </a:rPr>
              <a:t>Create Application</a:t>
            </a:r>
            <a:r>
              <a:rPr lang="en-IN" sz="1050" b="0" i="0" u="none" strike="noStrike" kern="1200" dirty="0">
                <a:solidFill>
                  <a:schemeClr val="tx1"/>
                </a:solidFill>
                <a:effectLst/>
                <a:latin typeface="+mn-lt"/>
                <a:ea typeface="+mn-ea"/>
                <a:cs typeface="+mn-cs"/>
              </a:rPr>
              <a:t>. Now, run the application.</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20</a:t>
            </a:fld>
            <a:endParaRPr lang="en-US" dirty="0"/>
          </a:p>
        </p:txBody>
      </p:sp>
    </p:spTree>
    <p:extLst>
      <p:ext uri="{BB962C8B-B14F-4D97-AF65-F5344CB8AC3E}">
        <p14:creationId xmlns:p14="http://schemas.microsoft.com/office/powerpoint/2010/main" val="14894899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100" b="0" i="0" kern="1200" dirty="0">
                <a:solidFill>
                  <a:schemeClr val="tx1"/>
                </a:solidFill>
                <a:latin typeface="+mn-lt"/>
                <a:ea typeface="+mn-ea"/>
                <a:cs typeface="+mn-cs"/>
              </a:rPr>
              <a:t>A stacked master detail features two editable interactive grids based on two related tables or views. Users select a row in the master grid to update the detail grid. Developers can create a stacked master detail form with either the Create Application wizard or the Create Page wizard. </a:t>
            </a:r>
            <a:r>
              <a:rPr lang="en-US" baseline="0" dirty="0"/>
              <a:t>In the Create Application wizard, you click Add Page and then select Master Detail. Then, on the Add Master Detail page, you select Stacked. In the Create Page wizard, you first select Master Detail for Page Type and then select Stacked.</a:t>
            </a:r>
            <a:endParaRPr lang="en-US" sz="1100" b="0" i="0" kern="1200" dirty="0">
              <a:solidFill>
                <a:schemeClr val="tx1"/>
              </a:solidFill>
              <a:latin typeface="+mn-lt"/>
              <a:ea typeface="+mn-ea"/>
              <a:cs typeface="+mn-cs"/>
            </a:endParaRPr>
          </a:p>
          <a:p>
            <a:endParaRPr lang="en-US" sz="1100" b="0" i="0" kern="1200" dirty="0">
              <a:solidFill>
                <a:schemeClr val="tx1"/>
              </a:solidFill>
              <a:latin typeface="+mn-lt"/>
              <a:ea typeface="+mn-ea"/>
              <a:cs typeface="+mn-cs"/>
            </a:endParaRPr>
          </a:p>
          <a:p>
            <a:r>
              <a:rPr lang="en-US" sz="1100" b="0" i="0" kern="1200" dirty="0">
                <a:solidFill>
                  <a:schemeClr val="tx1"/>
                </a:solidFill>
                <a:latin typeface="+mn-lt"/>
                <a:ea typeface="+mn-ea"/>
                <a:cs typeface="+mn-cs"/>
              </a:rPr>
              <a:t>The </a:t>
            </a:r>
            <a:r>
              <a:rPr lang="en-IN" sz="1100" b="0" i="0" u="none" strike="noStrike" kern="1200" dirty="0">
                <a:solidFill>
                  <a:schemeClr val="tx1"/>
                </a:solidFill>
                <a:effectLst/>
                <a:latin typeface="+mn-lt"/>
                <a:ea typeface="+mn-ea"/>
                <a:cs typeface="+mn-cs"/>
              </a:rPr>
              <a:t>slide example displays master detail interactive grids on the same page. The user has option of interacting with either the master or the detail without leaving the page. </a:t>
            </a:r>
            <a:r>
              <a:rPr lang="en-US" sz="1100" b="0" i="0" kern="1200" dirty="0">
                <a:solidFill>
                  <a:schemeClr val="tx1"/>
                </a:solidFill>
                <a:latin typeface="+mn-lt"/>
                <a:ea typeface="+mn-ea"/>
                <a:cs typeface="+mn-cs"/>
              </a:rPr>
              <a:t>In the slide example, a user selects a department on the master grid to view details</a:t>
            </a:r>
            <a:r>
              <a:rPr lang="en-US" sz="1100" b="0" i="0" kern="1200" baseline="0" dirty="0">
                <a:solidFill>
                  <a:schemeClr val="tx1"/>
                </a:solidFill>
                <a:latin typeface="+mn-lt"/>
                <a:ea typeface="+mn-ea"/>
                <a:cs typeface="+mn-cs"/>
              </a:rPr>
              <a:t> of the employees corresponding to that department </a:t>
            </a:r>
            <a:r>
              <a:rPr lang="en-US" sz="1100" b="0" i="0" kern="1200" dirty="0">
                <a:solidFill>
                  <a:schemeClr val="tx1"/>
                </a:solidFill>
                <a:latin typeface="+mn-lt"/>
                <a:ea typeface="+mn-ea"/>
                <a:cs typeface="+mn-cs"/>
              </a:rPr>
              <a:t>in the detail grid.</a:t>
            </a:r>
          </a:p>
          <a:p>
            <a:pPr marL="0" marR="0" lvl="0" indent="0" algn="l" defTabSz="914400" rtl="0" eaLnBrk="1" fontAlgn="auto" latinLnBrk="0" hangingPunct="1">
              <a:lnSpc>
                <a:spcPct val="100000"/>
              </a:lnSpc>
              <a:spcBef>
                <a:spcPts val="600"/>
              </a:spcBef>
              <a:spcAft>
                <a:spcPts val="0"/>
              </a:spcAft>
              <a:buClrTx/>
              <a:buSzTx/>
              <a:buFontTx/>
              <a:buNone/>
              <a:tabLst/>
              <a:defRPr/>
            </a:pPr>
            <a:endParaRPr lang="en-US" baseline="0" dirty="0"/>
          </a:p>
          <a:p>
            <a:r>
              <a:rPr lang="en-US" baseline="0" dirty="0"/>
              <a:t>You learn the steps to create a Stacked Master Detail in the next slide.</a:t>
            </a:r>
            <a:endParaRPr lang="en-US" dirty="0"/>
          </a:p>
          <a:p>
            <a:endParaRPr lang="en-US" sz="1100" b="0" i="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21</a:t>
            </a:fld>
            <a:endParaRPr lang="en-US" dirty="0"/>
          </a:p>
        </p:txBody>
      </p:sp>
    </p:spTree>
    <p:extLst>
      <p:ext uri="{BB962C8B-B14F-4D97-AF65-F5344CB8AC3E}">
        <p14:creationId xmlns:p14="http://schemas.microsoft.com/office/powerpoint/2010/main" val="8538307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baseline="0" dirty="0"/>
              <a:t>This slide shows how to create a Stacked Master Detail using the Create Page wizard. Perform the following steps:</a:t>
            </a:r>
          </a:p>
          <a:p>
            <a:pPr marL="3429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IN" sz="1050" b="0" i="0" u="none" strike="noStrike" kern="1200" dirty="0">
                <a:solidFill>
                  <a:schemeClr val="tx1"/>
                </a:solidFill>
                <a:effectLst/>
                <a:latin typeface="+mn-lt"/>
                <a:ea typeface="+mn-ea"/>
                <a:cs typeface="+mn-cs"/>
              </a:rPr>
              <a:t>Navigate to your application home page and click </a:t>
            </a:r>
            <a:r>
              <a:rPr lang="en-IN" sz="1050" b="1" i="0" u="none" strike="noStrike" kern="1200" dirty="0">
                <a:solidFill>
                  <a:schemeClr val="tx1"/>
                </a:solidFill>
                <a:effectLst/>
                <a:latin typeface="+mn-lt"/>
                <a:ea typeface="+mn-ea"/>
                <a:cs typeface="+mn-cs"/>
              </a:rPr>
              <a:t>Create Page</a:t>
            </a:r>
            <a:r>
              <a:rPr lang="en-IN" sz="1050" b="0" i="0" u="none" strike="noStrike" kern="1200" dirty="0">
                <a:solidFill>
                  <a:schemeClr val="tx1"/>
                </a:solidFill>
                <a:effectLst/>
                <a:latin typeface="+mn-lt"/>
                <a:ea typeface="+mn-ea"/>
                <a:cs typeface="+mn-cs"/>
              </a:rPr>
              <a:t>. Select </a:t>
            </a:r>
            <a:r>
              <a:rPr lang="en-IN" sz="1050" b="1" i="0" u="none" strike="noStrike" kern="1200" dirty="0">
                <a:solidFill>
                  <a:schemeClr val="tx1"/>
                </a:solidFill>
                <a:effectLst/>
                <a:latin typeface="+mn-lt"/>
                <a:ea typeface="+mn-ea"/>
                <a:cs typeface="+mn-cs"/>
              </a:rPr>
              <a:t>Master Detail </a:t>
            </a:r>
            <a:r>
              <a:rPr lang="en-IN" sz="1050" b="0" i="0" u="none" strike="noStrike" kern="1200" dirty="0">
                <a:solidFill>
                  <a:schemeClr val="tx1"/>
                </a:solidFill>
                <a:effectLst/>
                <a:latin typeface="+mn-lt"/>
                <a:ea typeface="+mn-ea"/>
                <a:cs typeface="+mn-cs"/>
              </a:rPr>
              <a:t>and then click </a:t>
            </a:r>
            <a:r>
              <a:rPr lang="en-IN" sz="1050" b="1" i="0" u="none" strike="noStrike" kern="1200" dirty="0">
                <a:solidFill>
                  <a:schemeClr val="tx1"/>
                </a:solidFill>
                <a:effectLst/>
                <a:latin typeface="+mn-lt"/>
                <a:ea typeface="+mn-ea"/>
                <a:cs typeface="+mn-cs"/>
              </a:rPr>
              <a:t>Next</a:t>
            </a:r>
            <a:r>
              <a:rPr lang="en-IN" sz="1050" b="0" i="0" u="none" strike="noStrike" kern="1200" dirty="0">
                <a:solidFill>
                  <a:schemeClr val="tx1"/>
                </a:solidFill>
                <a:effectLst/>
                <a:latin typeface="+mn-lt"/>
                <a:ea typeface="+mn-ea"/>
                <a:cs typeface="+mn-cs"/>
              </a:rPr>
              <a:t>. </a:t>
            </a:r>
          </a:p>
          <a:p>
            <a:pPr marL="3429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IN" sz="1050" b="0" i="0" u="none" strike="noStrike" kern="1200" dirty="0">
                <a:solidFill>
                  <a:schemeClr val="tx1"/>
                </a:solidFill>
                <a:effectLst/>
                <a:latin typeface="+mn-lt"/>
                <a:ea typeface="+mn-ea"/>
                <a:cs typeface="+mn-cs"/>
              </a:rPr>
              <a:t>On the Create Master Detail page, select </a:t>
            </a:r>
            <a:r>
              <a:rPr lang="en-IN" sz="1050" b="1" i="0" u="none" strike="noStrike" kern="1200" dirty="0">
                <a:solidFill>
                  <a:schemeClr val="tx1"/>
                </a:solidFill>
                <a:effectLst/>
                <a:latin typeface="+mn-lt"/>
                <a:ea typeface="+mn-ea"/>
                <a:cs typeface="+mn-cs"/>
              </a:rPr>
              <a:t>Stacked</a:t>
            </a:r>
            <a:r>
              <a:rPr lang="en-IN" sz="1050" b="0" i="0" u="none" strike="noStrike" kern="1200" dirty="0">
                <a:solidFill>
                  <a:schemeClr val="tx1"/>
                </a:solidFill>
                <a:effectLst/>
                <a:latin typeface="+mn-lt"/>
                <a:ea typeface="+mn-ea"/>
                <a:cs typeface="+mn-cs"/>
              </a:rPr>
              <a:t> and click </a:t>
            </a:r>
            <a:r>
              <a:rPr lang="en-IN" sz="1050" b="1" i="0" u="none" strike="noStrike" kern="1200" dirty="0">
                <a:solidFill>
                  <a:schemeClr val="tx1"/>
                </a:solidFill>
                <a:effectLst/>
                <a:latin typeface="+mn-lt"/>
                <a:ea typeface="+mn-ea"/>
                <a:cs typeface="+mn-cs"/>
              </a:rPr>
              <a:t>Next</a:t>
            </a:r>
            <a:r>
              <a:rPr lang="en-IN" sz="1050" b="0" i="0" u="none" strike="noStrike"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22</a:t>
            </a:fld>
            <a:endParaRPr lang="en-US" dirty="0"/>
          </a:p>
        </p:txBody>
      </p:sp>
    </p:spTree>
    <p:extLst>
      <p:ext uri="{BB962C8B-B14F-4D97-AF65-F5344CB8AC3E}">
        <p14:creationId xmlns:p14="http://schemas.microsoft.com/office/powerpoint/2010/main" val="32397266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342900" marR="0" lvl="1" indent="-228600" algn="l" defTabSz="914400" rtl="0" eaLnBrk="1" fontAlgn="auto" latinLnBrk="0" hangingPunct="1">
              <a:lnSpc>
                <a:spcPct val="100000"/>
              </a:lnSpc>
              <a:spcBef>
                <a:spcPts val="600"/>
              </a:spcBef>
              <a:spcAft>
                <a:spcPts val="0"/>
              </a:spcAft>
              <a:buClrTx/>
              <a:buSzTx/>
              <a:buFont typeface="+mj-lt"/>
              <a:buAutoNum type="arabicPeriod" startAt="3"/>
              <a:tabLst/>
              <a:defRPr/>
            </a:pPr>
            <a:r>
              <a:rPr lang="en-IN" sz="1050" b="0" i="0" u="none" strike="noStrike" kern="1200" dirty="0">
                <a:solidFill>
                  <a:schemeClr val="tx1"/>
                </a:solidFill>
                <a:effectLst/>
                <a:latin typeface="+mn-lt"/>
                <a:ea typeface="+mn-ea"/>
                <a:cs typeface="+mn-cs"/>
              </a:rPr>
              <a:t>On the Page Attributes page, enter a name for Page Name, accept the remaining defaults and click </a:t>
            </a:r>
            <a:r>
              <a:rPr lang="en-IN" sz="1050" b="1" i="0" u="none" strike="noStrike" kern="1200" dirty="0">
                <a:solidFill>
                  <a:schemeClr val="tx1"/>
                </a:solidFill>
                <a:effectLst/>
                <a:latin typeface="+mn-lt"/>
                <a:ea typeface="+mn-ea"/>
                <a:cs typeface="+mn-cs"/>
              </a:rPr>
              <a:t>Next</a:t>
            </a:r>
            <a:r>
              <a:rPr lang="en-IN" sz="1050" b="0" i="0" u="none" strike="noStrike" kern="1200" dirty="0">
                <a:solidFill>
                  <a:schemeClr val="tx1"/>
                </a:solidFill>
                <a:effectLst/>
                <a:latin typeface="+mn-lt"/>
                <a:ea typeface="+mn-ea"/>
                <a:cs typeface="+mn-cs"/>
              </a:rPr>
              <a:t>.</a:t>
            </a:r>
          </a:p>
          <a:p>
            <a:pPr marL="342900" marR="0" lvl="1" indent="-228600" algn="l" defTabSz="914400" rtl="0" eaLnBrk="1" fontAlgn="auto" latinLnBrk="0" hangingPunct="1">
              <a:lnSpc>
                <a:spcPct val="100000"/>
              </a:lnSpc>
              <a:spcBef>
                <a:spcPts val="600"/>
              </a:spcBef>
              <a:spcAft>
                <a:spcPts val="0"/>
              </a:spcAft>
              <a:buClrTx/>
              <a:buSzTx/>
              <a:buFont typeface="+mj-lt"/>
              <a:buAutoNum type="arabicPeriod" startAt="3"/>
              <a:tabLst/>
              <a:defRPr/>
            </a:pPr>
            <a:r>
              <a:rPr lang="en-IN" sz="1050" b="0" i="0" u="none" strike="noStrike" kern="1200" dirty="0">
                <a:solidFill>
                  <a:schemeClr val="tx1"/>
                </a:solidFill>
                <a:effectLst/>
                <a:latin typeface="+mn-lt"/>
                <a:ea typeface="+mn-ea"/>
                <a:cs typeface="+mn-cs"/>
              </a:rPr>
              <a:t>For Navigation Menu, specify your navigation preference. In the slide example, you select Create a new navigation menu entry. Accept the defaults, and click </a:t>
            </a:r>
            <a:r>
              <a:rPr lang="en-IN" sz="1050" b="1" i="0" u="none" strike="noStrike" kern="1200" dirty="0">
                <a:solidFill>
                  <a:schemeClr val="tx1"/>
                </a:solidFill>
                <a:effectLst/>
                <a:latin typeface="+mn-lt"/>
                <a:ea typeface="+mn-ea"/>
                <a:cs typeface="+mn-cs"/>
              </a:rPr>
              <a:t>Next</a:t>
            </a:r>
            <a:r>
              <a:rPr lang="en-IN" sz="1050" b="0" i="0" u="none" strike="noStrike"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23</a:t>
            </a:fld>
            <a:endParaRPr lang="en-US" dirty="0"/>
          </a:p>
        </p:txBody>
      </p:sp>
    </p:spTree>
    <p:extLst>
      <p:ext uri="{BB962C8B-B14F-4D97-AF65-F5344CB8AC3E}">
        <p14:creationId xmlns:p14="http://schemas.microsoft.com/office/powerpoint/2010/main" val="10455694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342900" marR="0" lvl="1" indent="-228600" algn="l" defTabSz="914400" rtl="0" eaLnBrk="1" fontAlgn="auto" latinLnBrk="0" hangingPunct="1">
              <a:lnSpc>
                <a:spcPct val="100000"/>
              </a:lnSpc>
              <a:spcBef>
                <a:spcPts val="600"/>
              </a:spcBef>
              <a:spcAft>
                <a:spcPts val="0"/>
              </a:spcAft>
              <a:buClrTx/>
              <a:buSzTx/>
              <a:buFont typeface="+mj-lt"/>
              <a:buAutoNum type="arabicPeriod" startAt="5"/>
              <a:tabLst/>
              <a:defRPr/>
            </a:pPr>
            <a:r>
              <a:rPr lang="en-IN" sz="1050" b="0" i="0" u="none" strike="noStrike" kern="1200" dirty="0">
                <a:solidFill>
                  <a:schemeClr val="tx1"/>
                </a:solidFill>
                <a:effectLst/>
                <a:latin typeface="+mn-lt"/>
                <a:ea typeface="+mn-ea"/>
                <a:cs typeface="+mn-cs"/>
              </a:rPr>
              <a:t>For Master Source:</a:t>
            </a:r>
          </a:p>
          <a:p>
            <a:pPr marL="571500" marR="0" lvl="3"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IN" sz="900" b="0" i="0" u="none" strike="noStrike" kern="1200" dirty="0">
                <a:solidFill>
                  <a:schemeClr val="tx1"/>
                </a:solidFill>
                <a:effectLst/>
                <a:latin typeface="+mn-lt"/>
                <a:ea typeface="+mn-ea"/>
                <a:cs typeface="+mn-cs"/>
              </a:rPr>
              <a:t>Master Region Title: Enter a region title for the master region. In the slide example, you enter Departments</a:t>
            </a:r>
          </a:p>
          <a:p>
            <a:pPr marL="571500" marR="0" lvl="3"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IN" sz="900" b="0" i="0" u="none" strike="noStrike" kern="1200" dirty="0">
                <a:solidFill>
                  <a:schemeClr val="tx1"/>
                </a:solidFill>
                <a:effectLst/>
                <a:latin typeface="+mn-lt"/>
                <a:ea typeface="+mn-ea"/>
                <a:cs typeface="+mn-cs"/>
              </a:rPr>
              <a:t>Location: Data source type can be local database, REST Enabled SQL Service or Web Source. In the slide, you accept the default Local Database.</a:t>
            </a:r>
          </a:p>
          <a:p>
            <a:pPr marL="571500" marR="0" lvl="3"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IN" sz="900" b="0" i="0" u="none" strike="noStrike" kern="1200" dirty="0">
                <a:solidFill>
                  <a:schemeClr val="tx1"/>
                </a:solidFill>
                <a:effectLst/>
                <a:latin typeface="+mn-lt"/>
                <a:ea typeface="+mn-ea"/>
                <a:cs typeface="+mn-cs"/>
              </a:rPr>
              <a:t>Table / View Name: Select the table or view on which the grid will be based. In the slide example, you select EBA_DEMO_IG_DEPT</a:t>
            </a:r>
          </a:p>
          <a:p>
            <a:pPr marL="571500" marR="0" lvl="3"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IN" sz="900" b="0" i="0" u="none" strike="noStrike" kern="1200" dirty="0">
                <a:solidFill>
                  <a:schemeClr val="tx1"/>
                </a:solidFill>
                <a:effectLst/>
                <a:latin typeface="+mn-lt"/>
                <a:ea typeface="+mn-ea"/>
                <a:cs typeface="+mn-cs"/>
              </a:rPr>
              <a:t>Primary Key Column: Select the name of the column that uniquely identifies a row in the table</a:t>
            </a:r>
          </a:p>
          <a:p>
            <a:pPr marL="571500" marR="0" lvl="3"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IN" sz="900" b="0" i="0" u="none" strike="noStrike" kern="1200" dirty="0">
                <a:solidFill>
                  <a:schemeClr val="tx1"/>
                </a:solidFill>
                <a:effectLst/>
                <a:latin typeface="+mn-lt"/>
                <a:ea typeface="+mn-ea"/>
                <a:cs typeface="+mn-cs"/>
              </a:rPr>
              <a:t>Select Columns: Select all the columns to be displayed.</a:t>
            </a:r>
          </a:p>
          <a:p>
            <a:pPr marL="285750" marR="0" lvl="2"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IN" sz="900" b="0" i="0" u="none" strike="noStrike" kern="1200" dirty="0">
                <a:solidFill>
                  <a:schemeClr val="tx1"/>
                </a:solidFill>
                <a:effectLst/>
                <a:latin typeface="+mn-lt"/>
                <a:ea typeface="+mn-ea"/>
                <a:cs typeface="+mn-cs"/>
              </a:rPr>
              <a:t>Accept the remaining defaults and click </a:t>
            </a:r>
            <a:r>
              <a:rPr lang="en-IN" sz="900" b="1" i="0" u="none" strike="noStrike" kern="1200" dirty="0">
                <a:solidFill>
                  <a:schemeClr val="tx1"/>
                </a:solidFill>
                <a:effectLst/>
                <a:latin typeface="+mn-lt"/>
                <a:ea typeface="+mn-ea"/>
                <a:cs typeface="+mn-cs"/>
              </a:rPr>
              <a:t>Next</a:t>
            </a:r>
            <a:r>
              <a:rPr lang="en-IN" sz="900" b="0" i="0" u="none" strike="noStrike" kern="1200" dirty="0">
                <a:solidFill>
                  <a:schemeClr val="tx1"/>
                </a:solidFill>
                <a:effectLst/>
                <a:latin typeface="+mn-lt"/>
                <a:ea typeface="+mn-ea"/>
                <a:cs typeface="+mn-cs"/>
              </a:rPr>
              <a:t>.</a:t>
            </a:r>
          </a:p>
          <a:p>
            <a:pPr marL="342900" marR="0" lvl="1" indent="-228600" algn="l" defTabSz="914400" rtl="0" eaLnBrk="1" fontAlgn="auto" latinLnBrk="0" hangingPunct="1">
              <a:lnSpc>
                <a:spcPct val="100000"/>
              </a:lnSpc>
              <a:spcBef>
                <a:spcPts val="600"/>
              </a:spcBef>
              <a:spcAft>
                <a:spcPts val="0"/>
              </a:spcAft>
              <a:buClrTx/>
              <a:buSzTx/>
              <a:buFont typeface="+mj-lt"/>
              <a:buAutoNum type="arabicPeriod" startAt="5"/>
              <a:tabLst/>
              <a:defRPr/>
            </a:pPr>
            <a:r>
              <a:rPr lang="en-IN" sz="1050" b="0" i="0" u="none" strike="noStrike" kern="1200" dirty="0">
                <a:solidFill>
                  <a:schemeClr val="tx1"/>
                </a:solidFill>
                <a:effectLst/>
                <a:latin typeface="+mn-lt"/>
                <a:ea typeface="+mn-ea"/>
                <a:cs typeface="+mn-cs"/>
              </a:rPr>
              <a:t>For Detail Source:</a:t>
            </a:r>
          </a:p>
          <a:p>
            <a:pPr marL="571500" marR="0" lvl="3"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IN" sz="900" b="0" i="0" u="none" strike="noStrike" kern="1200" dirty="0">
                <a:solidFill>
                  <a:schemeClr val="tx1"/>
                </a:solidFill>
                <a:effectLst/>
                <a:latin typeface="+mn-lt"/>
                <a:ea typeface="+mn-ea"/>
                <a:cs typeface="+mn-cs"/>
              </a:rPr>
              <a:t>Detail Region Title: Enter a region title for the detail region. In the slide example, you enter Employees</a:t>
            </a:r>
          </a:p>
          <a:p>
            <a:pPr marL="571500" marR="0" lvl="3"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IN" sz="900" b="0" i="0" u="none" strike="noStrike" kern="1200" dirty="0">
                <a:solidFill>
                  <a:schemeClr val="tx1"/>
                </a:solidFill>
                <a:effectLst/>
                <a:latin typeface="+mn-lt"/>
                <a:ea typeface="+mn-ea"/>
                <a:cs typeface="+mn-cs"/>
              </a:rPr>
              <a:t>Location: Data source type can be local database, REST Enabled SQL Service or Web Source. In the slide, you accept the default Local Database.</a:t>
            </a:r>
          </a:p>
          <a:p>
            <a:pPr marL="571500" marR="0" lvl="3"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IN" sz="900" b="0" i="0" u="none" strike="noStrike" kern="1200" dirty="0">
                <a:solidFill>
                  <a:schemeClr val="tx1"/>
                </a:solidFill>
                <a:effectLst/>
                <a:latin typeface="+mn-lt"/>
                <a:ea typeface="+mn-ea"/>
                <a:cs typeface="+mn-cs"/>
              </a:rPr>
              <a:t>Table / View Name: Select the table or view on which the grid will be based. In the slide example, you select EBA_DEMO_IG_EMP</a:t>
            </a:r>
          </a:p>
          <a:p>
            <a:pPr marL="571500" marR="0" lvl="3"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IN" sz="900" b="0" i="0" u="none" strike="noStrike" kern="1200" dirty="0">
                <a:solidFill>
                  <a:schemeClr val="tx1"/>
                </a:solidFill>
                <a:effectLst/>
                <a:latin typeface="+mn-lt"/>
                <a:ea typeface="+mn-ea"/>
                <a:cs typeface="+mn-cs"/>
              </a:rPr>
              <a:t>Primary Key Column: Select the name of the column that uniquely identifies a row in the table</a:t>
            </a:r>
          </a:p>
          <a:p>
            <a:pPr marL="571500" marR="0" lvl="3"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IN" sz="900" b="0" i="0" u="none" strike="noStrike" kern="1200" dirty="0">
                <a:solidFill>
                  <a:schemeClr val="tx1"/>
                </a:solidFill>
                <a:effectLst/>
                <a:latin typeface="+mn-lt"/>
                <a:ea typeface="+mn-ea"/>
                <a:cs typeface="+mn-cs"/>
              </a:rPr>
              <a:t>Master Detail Foreign Key: Select the foreign key that relates between the master and detail tables.</a:t>
            </a:r>
          </a:p>
          <a:p>
            <a:pPr marL="571500" marR="0" lvl="3"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IN" sz="900" b="0" i="0" u="none" strike="noStrike" kern="1200" dirty="0">
                <a:solidFill>
                  <a:schemeClr val="tx1"/>
                </a:solidFill>
                <a:effectLst/>
                <a:latin typeface="+mn-lt"/>
                <a:ea typeface="+mn-ea"/>
                <a:cs typeface="+mn-cs"/>
              </a:rPr>
              <a:t>Select Columns: Select all the columns to be displayed.</a:t>
            </a:r>
          </a:p>
          <a:p>
            <a:pPr marL="285750" marR="0" lvl="2"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IN" sz="900" b="0" i="0" u="none" strike="noStrike" kern="1200" dirty="0">
                <a:solidFill>
                  <a:schemeClr val="tx1"/>
                </a:solidFill>
                <a:effectLst/>
                <a:latin typeface="+mn-lt"/>
                <a:ea typeface="+mn-ea"/>
                <a:cs typeface="+mn-cs"/>
              </a:rPr>
              <a:t>Accept the remaining defaults and click </a:t>
            </a:r>
            <a:r>
              <a:rPr lang="en-IN" sz="900" b="1" i="0" u="none" strike="noStrike" kern="1200" dirty="0">
                <a:solidFill>
                  <a:schemeClr val="tx1"/>
                </a:solidFill>
                <a:effectLst/>
                <a:latin typeface="+mn-lt"/>
                <a:ea typeface="+mn-ea"/>
                <a:cs typeface="+mn-cs"/>
              </a:rPr>
              <a:t>Create</a:t>
            </a:r>
            <a:r>
              <a:rPr lang="en-IN" sz="900" b="0" i="0" u="none" strike="noStrike" kern="1200" dirty="0">
                <a:solidFill>
                  <a:schemeClr val="tx1"/>
                </a:solidFill>
                <a:effectLst/>
                <a:latin typeface="+mn-lt"/>
                <a:ea typeface="+mn-ea"/>
                <a:cs typeface="+mn-cs"/>
              </a:rPr>
              <a:t>. Now, click </a:t>
            </a:r>
            <a:r>
              <a:rPr lang="en-IN" sz="900" b="1" i="0" u="none" strike="noStrike" kern="1200" dirty="0">
                <a:solidFill>
                  <a:schemeClr val="tx1"/>
                </a:solidFill>
                <a:effectLst/>
                <a:latin typeface="+mn-lt"/>
                <a:ea typeface="+mn-ea"/>
                <a:cs typeface="+mn-cs"/>
              </a:rPr>
              <a:t>Save and Run Page</a:t>
            </a:r>
            <a:r>
              <a:rPr lang="en-IN" sz="900" b="0" i="0" u="none" strike="noStrike"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24</a:t>
            </a:fld>
            <a:endParaRPr lang="en-US" dirty="0"/>
          </a:p>
        </p:txBody>
      </p:sp>
    </p:spTree>
    <p:extLst>
      <p:ext uri="{BB962C8B-B14F-4D97-AF65-F5344CB8AC3E}">
        <p14:creationId xmlns:p14="http://schemas.microsoft.com/office/powerpoint/2010/main" val="3299913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algn="just"/>
            <a:r>
              <a:rPr lang="en-IN" sz="1100" b="0" i="0" u="none" strike="noStrike" kern="1200" dirty="0">
                <a:solidFill>
                  <a:schemeClr val="tx1"/>
                </a:solidFill>
                <a:effectLst/>
                <a:latin typeface="+mn-lt"/>
                <a:ea typeface="+mn-ea"/>
                <a:cs typeface="+mn-cs"/>
              </a:rPr>
              <a:t>A Drill Down master detail contains two pages based on two related tables or views. The first page contains an interactive report for the master table. </a:t>
            </a:r>
            <a:r>
              <a:rPr lang="en-US" sz="1100" b="0" i="0" kern="1200" dirty="0">
                <a:solidFill>
                  <a:schemeClr val="tx1"/>
                </a:solidFill>
                <a:latin typeface="+mn-lt"/>
                <a:ea typeface="+mn-ea"/>
                <a:cs typeface="+mn-cs"/>
              </a:rPr>
              <a:t>Users click the Edit icon on the first page and edit details on the second page.</a:t>
            </a:r>
          </a:p>
          <a:p>
            <a:pPr marL="0" marR="0" lvl="0" indent="0" algn="just" defTabSz="914400" rtl="0" eaLnBrk="1" fontAlgn="auto" latinLnBrk="0" hangingPunct="1">
              <a:lnSpc>
                <a:spcPct val="100000"/>
              </a:lnSpc>
              <a:spcBef>
                <a:spcPts val="600"/>
              </a:spcBef>
              <a:spcAft>
                <a:spcPts val="0"/>
              </a:spcAft>
              <a:buClrTx/>
              <a:buSzTx/>
              <a:buFontTx/>
              <a:buNone/>
              <a:tabLst/>
              <a:defRPr/>
            </a:pPr>
            <a:r>
              <a:rPr lang="en-US" sz="1100" b="0" i="0" kern="1200" dirty="0">
                <a:solidFill>
                  <a:schemeClr val="tx1"/>
                </a:solidFill>
                <a:latin typeface="+mn-lt"/>
                <a:ea typeface="+mn-ea"/>
                <a:cs typeface="+mn-cs"/>
              </a:rPr>
              <a:t>In the slide example, users click the Edit icon to access all employees within a department. The second page includes both a standard form (for the master) and editable interactive grid of employees. </a:t>
            </a:r>
            <a:r>
              <a:rPr lang="en-IN" sz="1100" b="0" i="0" u="none" strike="noStrike" kern="1200" dirty="0">
                <a:solidFill>
                  <a:schemeClr val="tx1"/>
                </a:solidFill>
                <a:effectLst/>
                <a:latin typeface="+mn-lt"/>
                <a:ea typeface="+mn-ea"/>
                <a:cs typeface="+mn-cs"/>
              </a:rPr>
              <a:t>Developers can create a Drill Down master detail with the Create Page Wizard.</a:t>
            </a:r>
          </a:p>
          <a:p>
            <a:pPr algn="just"/>
            <a:endParaRPr lang="en-US" sz="1100" b="0" i="0" kern="1200" dirty="0">
              <a:solidFill>
                <a:schemeClr val="tx1"/>
              </a:solidFill>
              <a:latin typeface="+mn-lt"/>
              <a:ea typeface="+mn-ea"/>
              <a:cs typeface="+mn-cs"/>
            </a:endParaRPr>
          </a:p>
          <a:p>
            <a:endParaRPr lang="en-US" sz="11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25</a:t>
            </a:fld>
            <a:endParaRPr lang="en-US" dirty="0"/>
          </a:p>
        </p:txBody>
      </p:sp>
    </p:spTree>
    <p:extLst>
      <p:ext uri="{BB962C8B-B14F-4D97-AF65-F5344CB8AC3E}">
        <p14:creationId xmlns:p14="http://schemas.microsoft.com/office/powerpoint/2010/main" val="6412207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IN" sz="1100" b="0" i="0" u="none" strike="noStrike" kern="1200" dirty="0">
                <a:solidFill>
                  <a:schemeClr val="tx1"/>
                </a:solidFill>
                <a:effectLst/>
                <a:latin typeface="+mn-lt"/>
                <a:ea typeface="+mn-ea"/>
                <a:cs typeface="+mn-cs"/>
              </a:rPr>
              <a:t>You use the Create Page Wizard to create a two page (or Drill Down) master detail form. The first page contains an interactive report for the master table. The second page features a standard form for the master and interactive grid for the detail. </a:t>
            </a:r>
            <a:r>
              <a:rPr lang="en-US" baseline="0" dirty="0"/>
              <a:t>This slide shows how to create a two page drill down master detail using the Create Page wizard. Perform the following steps:</a:t>
            </a:r>
          </a:p>
          <a:p>
            <a:pPr marL="3429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IN" sz="1050" b="0" i="0" u="none" strike="noStrike" kern="1200" dirty="0">
                <a:solidFill>
                  <a:schemeClr val="tx1"/>
                </a:solidFill>
                <a:effectLst/>
                <a:latin typeface="+mn-lt"/>
                <a:ea typeface="+mn-ea"/>
                <a:cs typeface="+mn-cs"/>
              </a:rPr>
              <a:t>Navigate to your application home page and click </a:t>
            </a:r>
            <a:r>
              <a:rPr lang="en-IN" sz="1050" b="1" i="0" u="none" strike="noStrike" kern="1200" dirty="0">
                <a:solidFill>
                  <a:schemeClr val="tx1"/>
                </a:solidFill>
                <a:effectLst/>
                <a:latin typeface="+mn-lt"/>
                <a:ea typeface="+mn-ea"/>
                <a:cs typeface="+mn-cs"/>
              </a:rPr>
              <a:t>Create Page</a:t>
            </a:r>
            <a:r>
              <a:rPr lang="en-IN" sz="1050" b="0" i="0" u="none" strike="noStrike" kern="1200" dirty="0">
                <a:solidFill>
                  <a:schemeClr val="tx1"/>
                </a:solidFill>
                <a:effectLst/>
                <a:latin typeface="+mn-lt"/>
                <a:ea typeface="+mn-ea"/>
                <a:cs typeface="+mn-cs"/>
              </a:rPr>
              <a:t>. Select </a:t>
            </a:r>
            <a:r>
              <a:rPr lang="en-IN" sz="1050" b="1" i="0" u="none" strike="noStrike" kern="1200" dirty="0">
                <a:solidFill>
                  <a:schemeClr val="tx1"/>
                </a:solidFill>
                <a:effectLst/>
                <a:latin typeface="+mn-lt"/>
                <a:ea typeface="+mn-ea"/>
                <a:cs typeface="+mn-cs"/>
              </a:rPr>
              <a:t>Master Detail </a:t>
            </a:r>
            <a:r>
              <a:rPr lang="en-IN" sz="1050" b="0" i="0" u="none" strike="noStrike" kern="1200" dirty="0">
                <a:solidFill>
                  <a:schemeClr val="tx1"/>
                </a:solidFill>
                <a:effectLst/>
                <a:latin typeface="+mn-lt"/>
                <a:ea typeface="+mn-ea"/>
                <a:cs typeface="+mn-cs"/>
              </a:rPr>
              <a:t>and then click </a:t>
            </a:r>
            <a:r>
              <a:rPr lang="en-IN" sz="1050" b="1" i="0" u="none" strike="noStrike" kern="1200" dirty="0">
                <a:solidFill>
                  <a:schemeClr val="tx1"/>
                </a:solidFill>
                <a:effectLst/>
                <a:latin typeface="+mn-lt"/>
                <a:ea typeface="+mn-ea"/>
                <a:cs typeface="+mn-cs"/>
              </a:rPr>
              <a:t>Next</a:t>
            </a:r>
            <a:r>
              <a:rPr lang="en-IN" sz="1050" b="0" i="0" u="none" strike="noStrike" kern="1200" dirty="0">
                <a:solidFill>
                  <a:schemeClr val="tx1"/>
                </a:solidFill>
                <a:effectLst/>
                <a:latin typeface="+mn-lt"/>
                <a:ea typeface="+mn-ea"/>
                <a:cs typeface="+mn-cs"/>
              </a:rPr>
              <a:t>. </a:t>
            </a:r>
          </a:p>
          <a:p>
            <a:pPr marL="3429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IN" sz="1050" b="0" i="0" u="none" strike="noStrike" kern="1200" dirty="0">
                <a:solidFill>
                  <a:schemeClr val="tx1"/>
                </a:solidFill>
                <a:effectLst/>
                <a:latin typeface="+mn-lt"/>
                <a:ea typeface="+mn-ea"/>
                <a:cs typeface="+mn-cs"/>
              </a:rPr>
              <a:t>On the Create Master Detail page, select </a:t>
            </a:r>
            <a:r>
              <a:rPr lang="en-IN" sz="1050" b="1" i="0" u="none" strike="noStrike" kern="1200" dirty="0">
                <a:solidFill>
                  <a:schemeClr val="tx1"/>
                </a:solidFill>
                <a:effectLst/>
                <a:latin typeface="+mn-lt"/>
                <a:ea typeface="+mn-ea"/>
                <a:cs typeface="+mn-cs"/>
              </a:rPr>
              <a:t>Drill Down</a:t>
            </a:r>
            <a:r>
              <a:rPr lang="en-IN" sz="1050" b="0" i="0" u="none" strike="noStrike" kern="1200" dirty="0">
                <a:solidFill>
                  <a:schemeClr val="tx1"/>
                </a:solidFill>
                <a:effectLst/>
                <a:latin typeface="+mn-lt"/>
                <a:ea typeface="+mn-ea"/>
                <a:cs typeface="+mn-cs"/>
              </a:rPr>
              <a:t> and click </a:t>
            </a:r>
            <a:r>
              <a:rPr lang="en-IN" sz="1050" b="1" i="0" u="none" strike="noStrike" kern="1200" dirty="0">
                <a:solidFill>
                  <a:schemeClr val="tx1"/>
                </a:solidFill>
                <a:effectLst/>
                <a:latin typeface="+mn-lt"/>
                <a:ea typeface="+mn-ea"/>
                <a:cs typeface="+mn-cs"/>
              </a:rPr>
              <a:t>Next</a:t>
            </a:r>
            <a:r>
              <a:rPr lang="en-IN" sz="1050" b="0" i="0" u="none" strike="noStrike"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26</a:t>
            </a:fld>
            <a:endParaRPr lang="en-US" dirty="0"/>
          </a:p>
        </p:txBody>
      </p:sp>
    </p:spTree>
    <p:extLst>
      <p:ext uri="{BB962C8B-B14F-4D97-AF65-F5344CB8AC3E}">
        <p14:creationId xmlns:p14="http://schemas.microsoft.com/office/powerpoint/2010/main" val="9247256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342900" marR="0" lvl="1" indent="-228600" algn="l" defTabSz="914400" rtl="0" eaLnBrk="1" fontAlgn="auto" latinLnBrk="0" hangingPunct="1">
              <a:lnSpc>
                <a:spcPct val="100000"/>
              </a:lnSpc>
              <a:spcBef>
                <a:spcPts val="600"/>
              </a:spcBef>
              <a:spcAft>
                <a:spcPts val="0"/>
              </a:spcAft>
              <a:buClrTx/>
              <a:buSzTx/>
              <a:buFont typeface="+mj-lt"/>
              <a:buAutoNum type="arabicPeriod" startAt="3"/>
              <a:tabLst/>
              <a:defRPr/>
            </a:pPr>
            <a:r>
              <a:rPr lang="en-IN" sz="1050" b="0" i="0" u="none" strike="noStrike" kern="1200" dirty="0">
                <a:solidFill>
                  <a:schemeClr val="tx1"/>
                </a:solidFill>
                <a:effectLst/>
                <a:latin typeface="+mn-lt"/>
                <a:ea typeface="+mn-ea"/>
                <a:cs typeface="+mn-cs"/>
              </a:rPr>
              <a:t>On the Page Attributes page, enter the name for the master page and detail page. The detail page will contain a form and editable interactive grid. Accept the remaining defaults and click </a:t>
            </a:r>
            <a:r>
              <a:rPr lang="en-IN" sz="1050" b="1" i="0" u="none" strike="noStrike" kern="1200" dirty="0">
                <a:solidFill>
                  <a:schemeClr val="tx1"/>
                </a:solidFill>
                <a:effectLst/>
                <a:latin typeface="+mn-lt"/>
                <a:ea typeface="+mn-ea"/>
                <a:cs typeface="+mn-cs"/>
              </a:rPr>
              <a:t>Next</a:t>
            </a:r>
            <a:r>
              <a:rPr lang="en-IN" sz="1050" b="0" i="0" u="none" strike="noStrike" kern="1200" dirty="0">
                <a:solidFill>
                  <a:schemeClr val="tx1"/>
                </a:solidFill>
                <a:effectLst/>
                <a:latin typeface="+mn-lt"/>
                <a:ea typeface="+mn-ea"/>
                <a:cs typeface="+mn-cs"/>
              </a:rPr>
              <a:t>. In the slide example, you enter Departments for Master Page Name and Employees for Detail Page Name.</a:t>
            </a:r>
          </a:p>
          <a:p>
            <a:pPr marL="342900" marR="0" lvl="1" indent="-228600" algn="l" defTabSz="914400" rtl="0" eaLnBrk="1" fontAlgn="auto" latinLnBrk="0" hangingPunct="1">
              <a:lnSpc>
                <a:spcPct val="100000"/>
              </a:lnSpc>
              <a:spcBef>
                <a:spcPts val="600"/>
              </a:spcBef>
              <a:spcAft>
                <a:spcPts val="0"/>
              </a:spcAft>
              <a:buClrTx/>
              <a:buSzTx/>
              <a:buFont typeface="+mj-lt"/>
              <a:buAutoNum type="arabicPeriod" startAt="3"/>
              <a:tabLst/>
              <a:defRPr/>
            </a:pPr>
            <a:r>
              <a:rPr lang="en-IN" sz="1050" b="0" i="0" u="none" strike="noStrike" kern="1200" dirty="0">
                <a:solidFill>
                  <a:schemeClr val="tx1"/>
                </a:solidFill>
                <a:effectLst/>
                <a:latin typeface="+mn-lt"/>
                <a:ea typeface="+mn-ea"/>
                <a:cs typeface="+mn-cs"/>
              </a:rPr>
              <a:t>For Navigation Menu, specify your navigation preference. In the slide example, you select Create a new navigation menu entry. Accept the defaults, and click </a:t>
            </a:r>
            <a:r>
              <a:rPr lang="en-IN" sz="1050" b="1" i="0" u="none" strike="noStrike" kern="1200" dirty="0">
                <a:solidFill>
                  <a:schemeClr val="tx1"/>
                </a:solidFill>
                <a:effectLst/>
                <a:latin typeface="+mn-lt"/>
                <a:ea typeface="+mn-ea"/>
                <a:cs typeface="+mn-cs"/>
              </a:rPr>
              <a:t>Next</a:t>
            </a:r>
            <a:r>
              <a:rPr lang="en-IN" sz="1050" b="0" i="0" u="none" strike="noStrike"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27</a:t>
            </a:fld>
            <a:endParaRPr lang="en-US" dirty="0"/>
          </a:p>
        </p:txBody>
      </p:sp>
    </p:spTree>
    <p:extLst>
      <p:ext uri="{BB962C8B-B14F-4D97-AF65-F5344CB8AC3E}">
        <p14:creationId xmlns:p14="http://schemas.microsoft.com/office/powerpoint/2010/main" val="4882519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342900" marR="0" lvl="1" indent="-228600" algn="l" defTabSz="914400" rtl="0" eaLnBrk="1" fontAlgn="auto" latinLnBrk="0" hangingPunct="1">
              <a:lnSpc>
                <a:spcPct val="100000"/>
              </a:lnSpc>
              <a:spcBef>
                <a:spcPts val="600"/>
              </a:spcBef>
              <a:spcAft>
                <a:spcPts val="0"/>
              </a:spcAft>
              <a:buClrTx/>
              <a:buSzTx/>
              <a:buFont typeface="+mj-lt"/>
              <a:buAutoNum type="arabicPeriod" startAt="5"/>
              <a:tabLst/>
              <a:defRPr/>
            </a:pPr>
            <a:r>
              <a:rPr lang="en-IN" sz="1050" b="0" i="0" u="none" strike="noStrike" kern="1200" dirty="0">
                <a:solidFill>
                  <a:schemeClr val="tx1"/>
                </a:solidFill>
                <a:effectLst/>
                <a:latin typeface="+mn-lt"/>
                <a:ea typeface="+mn-ea"/>
                <a:cs typeface="+mn-cs"/>
              </a:rPr>
              <a:t>For Master Source:</a:t>
            </a:r>
          </a:p>
          <a:p>
            <a:pPr marL="571500" marR="0" lvl="3"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IN" sz="900" b="0" i="0" u="none" strike="noStrike" kern="1200" dirty="0">
                <a:solidFill>
                  <a:schemeClr val="tx1"/>
                </a:solidFill>
                <a:effectLst/>
                <a:latin typeface="+mn-lt"/>
                <a:ea typeface="+mn-ea"/>
                <a:cs typeface="+mn-cs"/>
              </a:rPr>
              <a:t>Location: Data source type can be local database, REST Enabled SQL Service or Web Source. In the slide, you accept the default Local Database.</a:t>
            </a:r>
          </a:p>
          <a:p>
            <a:pPr marL="571500" marR="0" lvl="3"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IN" sz="900" b="0" i="0" u="none" strike="noStrike" kern="1200" dirty="0">
                <a:solidFill>
                  <a:schemeClr val="tx1"/>
                </a:solidFill>
                <a:effectLst/>
                <a:latin typeface="+mn-lt"/>
                <a:ea typeface="+mn-ea"/>
                <a:cs typeface="+mn-cs"/>
              </a:rPr>
              <a:t>Table / View Name: Select the table or view on which the grid will be based. In the slide example, you select EBA_DEMO_IG_DEPT</a:t>
            </a:r>
          </a:p>
          <a:p>
            <a:pPr marL="571500" marR="0" lvl="3"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IN" sz="900" b="0" i="0" u="none" strike="noStrike" kern="1200" dirty="0">
                <a:solidFill>
                  <a:schemeClr val="tx1"/>
                </a:solidFill>
                <a:effectLst/>
                <a:latin typeface="+mn-lt"/>
                <a:ea typeface="+mn-ea"/>
                <a:cs typeface="+mn-cs"/>
              </a:rPr>
              <a:t>Primary Key Column: Select the name of the column that uniquely identifies a row in the table. In the slide example, you accept the default ROWID.</a:t>
            </a:r>
          </a:p>
          <a:p>
            <a:pPr marL="571500" marR="0" lvl="3"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IN" sz="900" b="0" i="0" u="none" strike="noStrike" kern="1200" dirty="0">
                <a:solidFill>
                  <a:schemeClr val="tx1"/>
                </a:solidFill>
                <a:effectLst/>
                <a:latin typeface="+mn-lt"/>
                <a:ea typeface="+mn-ea"/>
                <a:cs typeface="+mn-cs"/>
              </a:rPr>
              <a:t>Form Navigation Order: Select the navigation order column used by the previous and next buttons on the Detail Page, which navigates to a different master record. In the slide example, you select DEPTNO.</a:t>
            </a:r>
          </a:p>
          <a:p>
            <a:pPr marL="571500" marR="0" lvl="3"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IN" sz="900" b="0" i="0" u="none" strike="noStrike" kern="1200" dirty="0">
                <a:solidFill>
                  <a:schemeClr val="tx1"/>
                </a:solidFill>
                <a:effectLst/>
                <a:latin typeface="+mn-lt"/>
                <a:ea typeface="+mn-ea"/>
                <a:cs typeface="+mn-cs"/>
              </a:rPr>
              <a:t>Select Columns: Select all the columns to be displayed.</a:t>
            </a:r>
          </a:p>
          <a:p>
            <a:pPr marL="285750" marR="0" lvl="2"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IN" sz="900" b="0" i="0" u="none" strike="noStrike" kern="1200" dirty="0">
                <a:solidFill>
                  <a:schemeClr val="tx1"/>
                </a:solidFill>
                <a:effectLst/>
                <a:latin typeface="+mn-lt"/>
                <a:ea typeface="+mn-ea"/>
                <a:cs typeface="+mn-cs"/>
              </a:rPr>
              <a:t>Accept the remaining defaults and click </a:t>
            </a:r>
            <a:r>
              <a:rPr lang="en-IN" sz="900" b="1" i="0" u="none" strike="noStrike" kern="1200" dirty="0">
                <a:solidFill>
                  <a:schemeClr val="tx1"/>
                </a:solidFill>
                <a:effectLst/>
                <a:latin typeface="+mn-lt"/>
                <a:ea typeface="+mn-ea"/>
                <a:cs typeface="+mn-cs"/>
              </a:rPr>
              <a:t>Next</a:t>
            </a:r>
            <a:r>
              <a:rPr lang="en-IN" sz="900" b="0" i="0" u="none" strike="noStrike" kern="1200" dirty="0">
                <a:solidFill>
                  <a:schemeClr val="tx1"/>
                </a:solidFill>
                <a:effectLst/>
                <a:latin typeface="+mn-lt"/>
                <a:ea typeface="+mn-ea"/>
                <a:cs typeface="+mn-cs"/>
              </a:rPr>
              <a:t>.</a:t>
            </a:r>
          </a:p>
          <a:p>
            <a:pPr marL="342900" marR="0" lvl="1" indent="-228600" algn="l" defTabSz="914400" rtl="0" eaLnBrk="1" fontAlgn="auto" latinLnBrk="0" hangingPunct="1">
              <a:lnSpc>
                <a:spcPct val="100000"/>
              </a:lnSpc>
              <a:spcBef>
                <a:spcPts val="600"/>
              </a:spcBef>
              <a:spcAft>
                <a:spcPts val="0"/>
              </a:spcAft>
              <a:buClrTx/>
              <a:buSzTx/>
              <a:buFont typeface="+mj-lt"/>
              <a:buAutoNum type="arabicPeriod" startAt="5"/>
              <a:tabLst/>
              <a:defRPr/>
            </a:pPr>
            <a:r>
              <a:rPr lang="en-IN" sz="1050" b="0" i="0" u="none" strike="noStrike" kern="1200" dirty="0">
                <a:solidFill>
                  <a:schemeClr val="tx1"/>
                </a:solidFill>
                <a:effectLst/>
                <a:latin typeface="+mn-lt"/>
                <a:ea typeface="+mn-ea"/>
                <a:cs typeface="+mn-cs"/>
              </a:rPr>
              <a:t>For Detail Source:</a:t>
            </a:r>
          </a:p>
          <a:p>
            <a:pPr marL="571500" marR="0" lvl="3"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IN" sz="900" b="0" i="0" u="none" strike="noStrike" kern="1200" dirty="0">
                <a:solidFill>
                  <a:schemeClr val="tx1"/>
                </a:solidFill>
                <a:effectLst/>
                <a:latin typeface="+mn-lt"/>
                <a:ea typeface="+mn-ea"/>
                <a:cs typeface="+mn-cs"/>
              </a:rPr>
              <a:t>Location: Data source type can be local database, REST Enabled SQL Service or Web Source. In the slide, you accept the default Local Database.</a:t>
            </a:r>
          </a:p>
          <a:p>
            <a:pPr marL="571500" marR="0" lvl="3"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IN" sz="900" b="0" i="0" u="none" strike="noStrike" kern="1200" dirty="0">
                <a:solidFill>
                  <a:schemeClr val="tx1"/>
                </a:solidFill>
                <a:effectLst/>
                <a:latin typeface="+mn-lt"/>
                <a:ea typeface="+mn-ea"/>
                <a:cs typeface="+mn-cs"/>
              </a:rPr>
              <a:t>Table / View Name: Select the table or view on which the grid will be based. In the slide example, you select EBA_DEMO_IG_EMP</a:t>
            </a:r>
          </a:p>
          <a:p>
            <a:pPr marL="571500" marR="0" lvl="3"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IN" sz="900" b="0" i="0" u="none" strike="noStrike" kern="1200" dirty="0">
                <a:solidFill>
                  <a:schemeClr val="tx1"/>
                </a:solidFill>
                <a:effectLst/>
                <a:latin typeface="+mn-lt"/>
                <a:ea typeface="+mn-ea"/>
                <a:cs typeface="+mn-cs"/>
              </a:rPr>
              <a:t>Primary Key Column: Select the name of the column that uniquely identifies a row in the table. In the slide example, you accept the default ROWID.</a:t>
            </a:r>
          </a:p>
          <a:p>
            <a:pPr marL="571500" marR="0" lvl="3"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IN" sz="900" b="0" i="0" u="none" strike="noStrike" kern="1200" dirty="0">
                <a:solidFill>
                  <a:schemeClr val="tx1"/>
                </a:solidFill>
                <a:effectLst/>
                <a:latin typeface="+mn-lt"/>
                <a:ea typeface="+mn-ea"/>
                <a:cs typeface="+mn-cs"/>
              </a:rPr>
              <a:t>Master Detail Foreign Key: Select the foreign key that relates between the master and detail tables. In the slide example, you select DEPTNO -&gt; DEPTNO.</a:t>
            </a:r>
          </a:p>
          <a:p>
            <a:pPr marL="571500" marR="0" lvl="3"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IN" sz="900" b="0" i="0" u="none" strike="noStrike" kern="1200" dirty="0">
                <a:solidFill>
                  <a:schemeClr val="tx1"/>
                </a:solidFill>
                <a:effectLst/>
                <a:latin typeface="+mn-lt"/>
                <a:ea typeface="+mn-ea"/>
                <a:cs typeface="+mn-cs"/>
              </a:rPr>
              <a:t>Select Columns: Select all the columns to be displayed.</a:t>
            </a:r>
          </a:p>
          <a:p>
            <a:pPr marL="285750" marR="0" lvl="2"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IN" sz="900" b="0" i="0" u="none" strike="noStrike" kern="1200" dirty="0">
                <a:solidFill>
                  <a:schemeClr val="tx1"/>
                </a:solidFill>
                <a:effectLst/>
                <a:latin typeface="+mn-lt"/>
                <a:ea typeface="+mn-ea"/>
                <a:cs typeface="+mn-cs"/>
              </a:rPr>
              <a:t>Accept the remaining defaults and click </a:t>
            </a:r>
            <a:r>
              <a:rPr lang="en-IN" sz="900" b="1" i="0" u="none" strike="noStrike" kern="1200" dirty="0">
                <a:solidFill>
                  <a:schemeClr val="tx1"/>
                </a:solidFill>
                <a:effectLst/>
                <a:latin typeface="+mn-lt"/>
                <a:ea typeface="+mn-ea"/>
                <a:cs typeface="+mn-cs"/>
              </a:rPr>
              <a:t>Create</a:t>
            </a:r>
            <a:r>
              <a:rPr lang="en-IN" sz="900" b="0" i="0" u="none" strike="noStrike" kern="1200" dirty="0">
                <a:solidFill>
                  <a:schemeClr val="tx1"/>
                </a:solidFill>
                <a:effectLst/>
                <a:latin typeface="+mn-lt"/>
                <a:ea typeface="+mn-ea"/>
                <a:cs typeface="+mn-cs"/>
              </a:rPr>
              <a:t>. Now, click </a:t>
            </a:r>
            <a:r>
              <a:rPr lang="en-IN" sz="900" b="1" i="0" u="none" strike="noStrike" kern="1200" dirty="0">
                <a:solidFill>
                  <a:schemeClr val="tx1"/>
                </a:solidFill>
                <a:effectLst/>
                <a:latin typeface="+mn-lt"/>
                <a:ea typeface="+mn-ea"/>
                <a:cs typeface="+mn-cs"/>
              </a:rPr>
              <a:t>Save and Run Page</a:t>
            </a:r>
            <a:r>
              <a:rPr lang="en-IN" sz="900" b="0" i="0" u="none" strike="noStrike"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28</a:t>
            </a:fld>
            <a:endParaRPr lang="en-US" dirty="0"/>
          </a:p>
        </p:txBody>
      </p:sp>
    </p:spTree>
    <p:extLst>
      <p:ext uri="{BB962C8B-B14F-4D97-AF65-F5344CB8AC3E}">
        <p14:creationId xmlns:p14="http://schemas.microsoft.com/office/powerpoint/2010/main" val="29441920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600"/>
              </a:spcBef>
              <a:spcAft>
                <a:spcPts val="0"/>
              </a:spcAft>
              <a:buClrTx/>
              <a:buSzTx/>
              <a:buFontTx/>
              <a:buNone/>
              <a:tabLst/>
              <a:defRPr/>
            </a:pPr>
            <a:r>
              <a:rPr lang="en-US" dirty="0">
                <a:latin typeface="Arial" charset="0"/>
              </a:rPr>
              <a:t>When working with forms, you might want to quickly change the format of a page item, or rename a label. When</a:t>
            </a:r>
            <a:r>
              <a:rPr lang="en-US" baseline="0" dirty="0">
                <a:latin typeface="Arial" charset="0"/>
              </a:rPr>
              <a:t> you run a page, modifying objects is easy with using Quick Edit. </a:t>
            </a:r>
            <a:r>
              <a:rPr lang="en-US" dirty="0">
                <a:latin typeface="Arial" charset="0"/>
              </a:rPr>
              <a:t>Use the Quick Edit</a:t>
            </a:r>
            <a:r>
              <a:rPr lang="en-US" baseline="0" dirty="0">
                <a:latin typeface="Arial" charset="0"/>
              </a:rPr>
              <a:t> control i</a:t>
            </a:r>
            <a:r>
              <a:rPr lang="en-US" dirty="0">
                <a:latin typeface="Arial" charset="0"/>
              </a:rPr>
              <a:t>n the Runtime Developer</a:t>
            </a:r>
            <a:r>
              <a:rPr lang="en-US" baseline="0" dirty="0">
                <a:latin typeface="Arial" charset="0"/>
              </a:rPr>
              <a:t> toolbar and </a:t>
            </a:r>
            <a:r>
              <a:rPr lang="en-US" dirty="0">
                <a:latin typeface="Arial" charset="0"/>
              </a:rPr>
              <a:t>select a desired component to instantly access that component in Page Designer. </a:t>
            </a:r>
            <a:r>
              <a:rPr lang="en-US" baseline="0" dirty="0">
                <a:latin typeface="Arial" charset="0"/>
              </a:rPr>
              <a:t>When you click on the Quick Edit, it changes the cursor to a + symbol. Moving this + over the page highlights individual components such as regions, buttons, or items. When the page component you want to edit is highlighted, click that component and APEX automatically opens the page in page designer with the same component pre-selected. This makes it easy for you to edit the properties in the property editor and quickly make the desired changes.</a:t>
            </a:r>
          </a:p>
          <a:p>
            <a:pPr marL="0" marR="0" lvl="1" indent="0" algn="l" defTabSz="914400" rtl="0" eaLnBrk="1" fontAlgn="auto" latinLnBrk="0" hangingPunct="1">
              <a:lnSpc>
                <a:spcPct val="100000"/>
              </a:lnSpc>
              <a:spcBef>
                <a:spcPts val="600"/>
              </a:spcBef>
              <a:spcAft>
                <a:spcPts val="0"/>
              </a:spcAft>
              <a:buClrTx/>
              <a:buSzTx/>
              <a:buFontTx/>
              <a:buNone/>
              <a:tabLst/>
              <a:defRPr/>
            </a:pPr>
            <a:endParaRPr lang="en-US" baseline="0" dirty="0">
              <a:latin typeface="Arial" charset="0"/>
            </a:endParaRPr>
          </a:p>
          <a:p>
            <a:pPr marL="0" marR="0" lvl="1" indent="0" algn="l" defTabSz="914400" rtl="0" eaLnBrk="1" fontAlgn="auto" latinLnBrk="0" hangingPunct="1">
              <a:lnSpc>
                <a:spcPct val="100000"/>
              </a:lnSpc>
              <a:spcBef>
                <a:spcPts val="600"/>
              </a:spcBef>
              <a:spcAft>
                <a:spcPts val="0"/>
              </a:spcAft>
              <a:buClrTx/>
              <a:buSzTx/>
              <a:buFontTx/>
              <a:buNone/>
              <a:tabLst/>
              <a:defRPr/>
            </a:pPr>
            <a:r>
              <a:rPr lang="en-US" baseline="0" dirty="0">
                <a:latin typeface="Arial" charset="0"/>
              </a:rPr>
              <a:t>In the slide example, you want to update the Status page item in the form dialog. In the Developer Toolbar, click Quick Edit and then click in the Status field. You are then navigated to the Page Designer. Notice that the P7_STATUS is pre-selected.</a:t>
            </a:r>
          </a:p>
          <a:p>
            <a:pPr marL="0" marR="0" lvl="1" indent="0" algn="l" defTabSz="914400" rtl="0" eaLnBrk="1" fontAlgn="auto" latinLnBrk="0" hangingPunct="1">
              <a:lnSpc>
                <a:spcPct val="100000"/>
              </a:lnSpc>
              <a:spcBef>
                <a:spcPts val="600"/>
              </a:spcBef>
              <a:spcAft>
                <a:spcPts val="0"/>
              </a:spcAft>
              <a:buClrTx/>
              <a:buSzTx/>
              <a:buFontTx/>
              <a:buNone/>
              <a:tabLst/>
              <a:defRPr/>
            </a:pPr>
            <a:endParaRPr lang="en-US" baseline="0" dirty="0">
              <a:latin typeface="Arial" charset="0"/>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29</a:t>
            </a:fld>
            <a:endParaRPr lang="en-US" dirty="0"/>
          </a:p>
        </p:txBody>
      </p:sp>
    </p:spTree>
    <p:extLst>
      <p:ext uri="{BB962C8B-B14F-4D97-AF65-F5344CB8AC3E}">
        <p14:creationId xmlns:p14="http://schemas.microsoft.com/office/powerpoint/2010/main" val="524358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The slide shows editing a form in page designer. In the slide example, P10_STATUS is an item of Text Field type. You want to change it to a Select List item type.</a:t>
            </a:r>
          </a:p>
          <a:p>
            <a:r>
              <a:rPr lang="en-US" dirty="0"/>
              <a:t>Under the Rendering tab, navigate to </a:t>
            </a:r>
            <a:r>
              <a:rPr lang="en-US" b="1" dirty="0"/>
              <a:t>Regions</a:t>
            </a:r>
            <a:r>
              <a:rPr lang="en-US" baseline="0" dirty="0"/>
              <a:t> and locate the form region. Expand </a:t>
            </a:r>
            <a:r>
              <a:rPr lang="en-US" b="1" baseline="0" dirty="0"/>
              <a:t>Items</a:t>
            </a:r>
            <a:r>
              <a:rPr lang="en-US" baseline="0" dirty="0"/>
              <a:t> node to see the list of page items. </a:t>
            </a:r>
            <a:r>
              <a:rPr lang="en-US" sz="1100" b="0" i="0" kern="1200" dirty="0">
                <a:solidFill>
                  <a:schemeClr val="tx1"/>
                </a:solidFill>
                <a:latin typeface="+mn-lt"/>
                <a:ea typeface="+mn-ea"/>
                <a:cs typeface="+mn-cs"/>
              </a:rPr>
              <a:t>An item is part of an HTML form. An item can be a text field, text area, password, select list, check box, and so on. Item attributes affect the display of items on a page. For example, these attributes can impact where a label displays, how large an item is, and if the item will display next to or below the previous item. You learn more about page items and editing</a:t>
            </a:r>
            <a:r>
              <a:rPr lang="en-US" sz="1100" b="0" i="0" kern="1200" baseline="0" dirty="0">
                <a:solidFill>
                  <a:schemeClr val="tx1"/>
                </a:solidFill>
                <a:latin typeface="+mn-lt"/>
                <a:ea typeface="+mn-ea"/>
                <a:cs typeface="+mn-cs"/>
              </a:rPr>
              <a:t> page items in the </a:t>
            </a:r>
            <a:r>
              <a:rPr lang="en-US" sz="1100" b="0" i="1" kern="1200" baseline="0" dirty="0">
                <a:solidFill>
                  <a:schemeClr val="tx1"/>
                </a:solidFill>
                <a:latin typeface="+mn-lt"/>
                <a:ea typeface="+mn-ea"/>
                <a:cs typeface="+mn-cs"/>
              </a:rPr>
              <a:t>Creating Application Page Controls </a:t>
            </a:r>
            <a:r>
              <a:rPr lang="en-US" sz="1100" b="0" i="0" kern="1200" baseline="0" dirty="0">
                <a:solidFill>
                  <a:schemeClr val="tx1"/>
                </a:solidFill>
                <a:latin typeface="+mn-lt"/>
                <a:ea typeface="+mn-ea"/>
                <a:cs typeface="+mn-cs"/>
              </a:rPr>
              <a:t>lesson.</a:t>
            </a:r>
          </a:p>
          <a:p>
            <a:pPr lvl="0">
              <a:buFontTx/>
              <a:buNone/>
            </a:pPr>
            <a:r>
              <a:rPr lang="en-US" sz="1150" b="0" i="0" kern="1200" baseline="0" dirty="0">
                <a:solidFill>
                  <a:schemeClr val="tx1"/>
                </a:solidFill>
                <a:latin typeface="+mn-lt"/>
                <a:ea typeface="+mn-ea"/>
                <a:cs typeface="+mn-cs"/>
              </a:rPr>
              <a:t>Selecting an item in page designer displays the item attributes in the right pane. You can change the display type of a page item. To do this, perform the following steps:</a:t>
            </a:r>
          </a:p>
          <a:p>
            <a:pPr marL="457200" lvl="1" indent="-228600">
              <a:buFont typeface="+mj-lt"/>
              <a:buAutoNum type="arabicPeriod"/>
            </a:pPr>
            <a:r>
              <a:rPr lang="en-US" sz="1100" b="0" i="0" kern="1200" baseline="0" dirty="0">
                <a:solidFill>
                  <a:schemeClr val="tx1"/>
                </a:solidFill>
                <a:latin typeface="+mn-lt"/>
                <a:ea typeface="+mn-ea"/>
                <a:cs typeface="+mn-cs"/>
              </a:rPr>
              <a:t>View the form in page designer.</a:t>
            </a:r>
          </a:p>
          <a:p>
            <a:pPr marL="457200" lvl="1" indent="-228600">
              <a:buFont typeface="+mj-lt"/>
              <a:buAutoNum type="arabicPeriod"/>
            </a:pPr>
            <a:r>
              <a:rPr lang="en-US" sz="1100" b="0" i="0" kern="1200" baseline="0" dirty="0">
                <a:solidFill>
                  <a:schemeClr val="tx1"/>
                </a:solidFill>
                <a:latin typeface="+mn-lt"/>
                <a:ea typeface="+mn-ea"/>
                <a:cs typeface="+mn-cs"/>
              </a:rPr>
              <a:t>Select the page item under Rendering.</a:t>
            </a:r>
          </a:p>
          <a:p>
            <a:pPr marL="457200" lvl="1" indent="-228600">
              <a:buFont typeface="+mj-lt"/>
              <a:buAutoNum type="arabicPeriod"/>
            </a:pPr>
            <a:r>
              <a:rPr lang="en-US" sz="1100" b="0" i="0" kern="1200" baseline="0" dirty="0">
                <a:solidFill>
                  <a:schemeClr val="tx1"/>
                </a:solidFill>
                <a:latin typeface="+mn-lt"/>
                <a:ea typeface="+mn-ea"/>
                <a:cs typeface="+mn-cs"/>
              </a:rPr>
              <a:t>In the Property Editor, from the Type list, select the new display type that you want to apply to the item. For example, a Text Field can be changed to Select List.</a:t>
            </a:r>
          </a:p>
          <a:p>
            <a:pPr marL="457200" lvl="1" indent="-228600">
              <a:buFont typeface="+mj-lt"/>
              <a:buAutoNum type="arabicPeriod"/>
            </a:pPr>
            <a:r>
              <a:rPr lang="en-US" sz="1100" b="0" i="0" kern="1200" baseline="0" dirty="0">
                <a:solidFill>
                  <a:schemeClr val="tx1"/>
                </a:solidFill>
                <a:latin typeface="+mn-lt"/>
                <a:ea typeface="+mn-ea"/>
                <a:cs typeface="+mn-cs"/>
              </a:rPr>
              <a:t>Click </a:t>
            </a:r>
            <a:r>
              <a:rPr lang="en-US" sz="1100" b="1" i="0" kern="1200" baseline="0" dirty="0">
                <a:solidFill>
                  <a:schemeClr val="tx1"/>
                </a:solidFill>
                <a:latin typeface="+mn-lt"/>
                <a:ea typeface="+mn-ea"/>
                <a:cs typeface="+mn-cs"/>
              </a:rPr>
              <a:t>Save</a:t>
            </a:r>
            <a:r>
              <a:rPr lang="en-US" sz="1100" b="0" i="0" kern="1200" baseline="0" dirty="0">
                <a:solidFill>
                  <a:schemeClr val="tx1"/>
                </a:solidFill>
                <a:latin typeface="+mn-lt"/>
                <a:ea typeface="+mn-ea"/>
                <a:cs typeface="+mn-cs"/>
              </a:rPr>
              <a:t>.</a:t>
            </a:r>
          </a:p>
        </p:txBody>
      </p:sp>
      <p:sp>
        <p:nvSpPr>
          <p:cNvPr id="4" name="Slide Number Placeholder 3"/>
          <p:cNvSpPr>
            <a:spLocks noGrp="1"/>
          </p:cNvSpPr>
          <p:nvPr>
            <p:ph type="sldNum" sz="quarter" idx="10"/>
          </p:nvPr>
        </p:nvSpPr>
        <p:spPr/>
        <p:txBody>
          <a:bodyPr/>
          <a:lstStyle/>
          <a:p>
            <a:fld id="{8C72D9AE-7182-4680-8F79-479C4181FF08}" type="slidenum">
              <a:rPr lang="en-US" smtClean="0"/>
              <a:pPr/>
              <a:t>30</a:t>
            </a:fld>
            <a:endParaRPr lang="en-US" dirty="0"/>
          </a:p>
        </p:txBody>
      </p:sp>
    </p:spTree>
    <p:extLst>
      <p:ext uri="{BB962C8B-B14F-4D97-AF65-F5344CB8AC3E}">
        <p14:creationId xmlns:p14="http://schemas.microsoft.com/office/powerpoint/2010/main" val="17730824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The slide shows an example of reordering page items on the Employee Details form page. You want to move Rating immediately after Hire Date. The slide shows Employee Details page before and after reordering the page items on the form.</a:t>
            </a:r>
          </a:p>
          <a:p>
            <a:r>
              <a:rPr lang="en-US" baseline="0" dirty="0"/>
              <a:t>See the next slide to learn how to reorder page items in a form.</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31</a:t>
            </a:fld>
            <a:endParaRPr lang="en-US" dirty="0"/>
          </a:p>
        </p:txBody>
      </p:sp>
    </p:spTree>
    <p:extLst>
      <p:ext uri="{BB962C8B-B14F-4D97-AF65-F5344CB8AC3E}">
        <p14:creationId xmlns:p14="http://schemas.microsoft.com/office/powerpoint/2010/main" val="17130631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The slide shows an example of reordering page items on the Employee Details form page. You want to move Rating immediately after Hire Date. </a:t>
            </a:r>
          </a:p>
          <a:p>
            <a:r>
              <a:rPr lang="en-US" dirty="0"/>
              <a:t>To reorder items</a:t>
            </a:r>
            <a:r>
              <a:rPr lang="en-US" baseline="0" dirty="0"/>
              <a:t> on a form, view the page in page designer. Expand Rendering and locate Items. Select the item you want to move, drag it and drop in the desired location. Alternatively, you can drag and drop the item in the Layout. You can even use the context menu in the Layout tab. For example, in the slide, you navigate to Layout in page designer. Select and right-click P&lt;n&gt;_RATING and select Move To &gt; Employee Details &gt; Items &gt; P&lt;n&gt;_HIREDATE &gt; After. This will place the P&lt;N&gt;RATING item immediately after the P&lt;n&gt;_HIREDATE item. Once you reorder items as required, click Save. Then, click Save and Run Page to see the changes implemented on the form page.</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32</a:t>
            </a:fld>
            <a:endParaRPr lang="en-US" dirty="0"/>
          </a:p>
        </p:txBody>
      </p:sp>
    </p:spTree>
    <p:extLst>
      <p:ext uri="{BB962C8B-B14F-4D97-AF65-F5344CB8AC3E}">
        <p14:creationId xmlns:p14="http://schemas.microsoft.com/office/powerpoint/2010/main" val="914290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33</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p:nvPr>
        </p:nvSpPr>
        <p:spPr>
          <a:noFill/>
        </p:spPr>
        <p:txBody>
          <a:bodyPr/>
          <a:lstStyle/>
          <a:p>
            <a:fld id="{9B4D4FB3-32F8-4D98-89AD-788513A2790A}" type="slidenum">
              <a:rPr lang="en-US">
                <a:latin typeface="Arial" pitchFamily="34" charset="0"/>
              </a:rPr>
              <a:pPr/>
              <a:t>34</a:t>
            </a:fld>
            <a:endParaRPr lang="en-US">
              <a:latin typeface="Arial" pitchFamily="34" charset="0"/>
            </a:endParaRPr>
          </a:p>
        </p:txBody>
      </p:sp>
      <p:sp>
        <p:nvSpPr>
          <p:cNvPr id="57347" name="Rectangle 2"/>
          <p:cNvSpPr>
            <a:spLocks noGrp="1" noRot="1" noChangeAspect="1" noChangeArrowheads="1" noTextEdit="1"/>
          </p:cNvSpPr>
          <p:nvPr>
            <p:ph type="sldImg"/>
          </p:nvPr>
        </p:nvSpPr>
        <p:spPr>
          <a:xfrm>
            <a:off x="385763" y="687388"/>
            <a:ext cx="6086475" cy="3425825"/>
          </a:xfrm>
          <a:ln w="12700" cap="flat">
            <a:solidFill>
              <a:schemeClr val="tx1"/>
            </a:solidFill>
          </a:ln>
        </p:spPr>
      </p:sp>
      <p:sp>
        <p:nvSpPr>
          <p:cNvPr id="57348" name="Rectangle 3"/>
          <p:cNvSpPr>
            <a:spLocks noGrp="1" noChangeArrowheads="1"/>
          </p:cNvSpPr>
          <p:nvPr>
            <p:ph type="body" idx="1"/>
          </p:nvPr>
        </p:nvSpPr>
        <p:spPr>
          <a:noFill/>
          <a:ln/>
        </p:spPr>
        <p:txBody>
          <a:bodyPr lIns="92075" tIns="46038" rIns="92075" bIns="46038"/>
          <a:lstStyle/>
          <a:p>
            <a:pPr eaLnBrk="1" hangingPunct="1"/>
            <a:endParaRPr lang="nl-NL">
              <a:latin typeface="Times New Roman" pitchFamily="18" charset="0"/>
              <a:ea typeface="ＭＳ Ｐゴシック" pitchFamily="34" charset="-128"/>
            </a:endParaRPr>
          </a:p>
        </p:txBody>
      </p:sp>
    </p:spTree>
    <p:extLst>
      <p:ext uri="{BB962C8B-B14F-4D97-AF65-F5344CB8AC3E}">
        <p14:creationId xmlns:p14="http://schemas.microsoft.com/office/powerpoint/2010/main" val="20264672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 </a:t>
            </a:r>
          </a:p>
        </p:txBody>
      </p:sp>
      <p:sp>
        <p:nvSpPr>
          <p:cNvPr id="4" name="Slide Number Placeholder 3"/>
          <p:cNvSpPr>
            <a:spLocks noGrp="1"/>
          </p:cNvSpPr>
          <p:nvPr>
            <p:ph type="sldNum" sz="quarter" idx="10"/>
          </p:nvPr>
        </p:nvSpPr>
        <p:spPr/>
        <p:txBody>
          <a:bodyPr/>
          <a:lstStyle/>
          <a:p>
            <a:fld id="{8C72D9AE-7182-4680-8F79-479C4181FF08}" type="slidenum">
              <a:rPr lang="en-US" smtClean="0"/>
              <a:pPr/>
              <a:t>35</a:t>
            </a:fld>
            <a:endParaRPr lang="en-US" dirty="0"/>
          </a:p>
        </p:txBody>
      </p:sp>
    </p:spTree>
    <p:extLst>
      <p:ext uri="{BB962C8B-B14F-4D97-AF65-F5344CB8AC3E}">
        <p14:creationId xmlns:p14="http://schemas.microsoft.com/office/powerpoint/2010/main" val="3686207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36</a:t>
            </a:fld>
            <a:endParaRPr lang="en-US" dirty="0"/>
          </a:p>
        </p:txBody>
      </p:sp>
    </p:spTree>
    <p:extLst>
      <p:ext uri="{BB962C8B-B14F-4D97-AF65-F5344CB8AC3E}">
        <p14:creationId xmlns:p14="http://schemas.microsoft.com/office/powerpoint/2010/main" val="32091391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37</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sz="1100" kern="1200" dirty="0">
                <a:solidFill>
                  <a:schemeClr val="tx1"/>
                </a:solidFill>
                <a:latin typeface="+mn-lt"/>
                <a:ea typeface="+mn-ea"/>
                <a:cs typeface="+mn-cs"/>
              </a:rPr>
              <a:t>Forms are application components that are basically used for data input from end users. An application form takes input from an end user and saves it</a:t>
            </a:r>
            <a:r>
              <a:rPr lang="en-US" sz="1100" kern="1200" baseline="0" dirty="0">
                <a:solidFill>
                  <a:schemeClr val="tx1"/>
                </a:solidFill>
                <a:latin typeface="+mn-lt"/>
                <a:ea typeface="+mn-ea"/>
                <a:cs typeface="+mn-cs"/>
              </a:rPr>
              <a:t> into the Oracle Database when they submit the page by clicking Apply Changes or Save. </a:t>
            </a:r>
            <a:r>
              <a:rPr lang="en-US" sz="1100" kern="1200" dirty="0">
                <a:solidFill>
                  <a:schemeClr val="tx1"/>
                </a:solidFill>
                <a:latin typeface="+mn-lt"/>
                <a:ea typeface="+mn-ea"/>
                <a:cs typeface="+mn-cs"/>
              </a:rPr>
              <a:t>For example, you use a form to insert data in to </a:t>
            </a:r>
            <a:r>
              <a:rPr lang="en-US" sz="1100" kern="1200" dirty="0">
                <a:solidFill>
                  <a:schemeClr val="tx1"/>
                </a:solidFill>
                <a:latin typeface="Courier New" pitchFamily="49" charset="0"/>
                <a:ea typeface="+mn-ea"/>
                <a:cs typeface="Courier New" pitchFamily="49" charset="0"/>
              </a:rPr>
              <a:t>EMPLOYEES</a:t>
            </a:r>
            <a:r>
              <a:rPr lang="en-US" sz="1100" kern="1200" dirty="0">
                <a:solidFill>
                  <a:schemeClr val="tx1"/>
                </a:solidFill>
                <a:latin typeface="+mn-lt"/>
                <a:ea typeface="+mn-ea"/>
                <a:cs typeface="+mn-cs"/>
              </a:rPr>
              <a:t> table.</a:t>
            </a:r>
          </a:p>
          <a:p>
            <a:r>
              <a:rPr lang="en-US" sz="1100" kern="1200" dirty="0">
                <a:solidFill>
                  <a:schemeClr val="tx1"/>
                </a:solidFill>
                <a:latin typeface="+mn-lt"/>
                <a:ea typeface="+mn-ea"/>
                <a:cs typeface="+mn-cs"/>
              </a:rPr>
              <a:t>Forms are made up of fields (called items) which can be selected from the multitude of built-in types (such as text fields, text areas, radio groups, select lists, check boxes, date pickers, and popup list of values). Developers can also create their own custom item types using plug-ins. </a:t>
            </a:r>
          </a:p>
          <a:p>
            <a:r>
              <a:rPr lang="en-US" sz="1100" kern="1200" dirty="0">
                <a:solidFill>
                  <a:schemeClr val="tx1"/>
                </a:solidFill>
                <a:latin typeface="+mn-lt"/>
                <a:ea typeface="+mn-ea"/>
                <a:cs typeface="+mn-cs"/>
              </a:rPr>
              <a:t>Using wizards, you can easily create forms on tables or on a stored procedure. These wizards provide automatic management of insert, update, and delete.  Once you create a form, you can rearrange form fields (called items) using a visual representation, enabling you to quickly achieve the layout you want.  </a:t>
            </a:r>
          </a:p>
          <a:p>
            <a:pPr marL="0" marR="0" indent="0" algn="l" defTabSz="914400" rtl="0" eaLnBrk="1" fontAlgn="auto" latinLnBrk="0" hangingPunct="1">
              <a:lnSpc>
                <a:spcPct val="100000"/>
              </a:lnSpc>
              <a:spcBef>
                <a:spcPts val="600"/>
              </a:spcBef>
              <a:spcAft>
                <a:spcPts val="0"/>
              </a:spcAft>
              <a:buClrTx/>
              <a:buSzTx/>
              <a:buFontTx/>
              <a:buNone/>
              <a:tabLst/>
              <a:defRPr/>
            </a:pPr>
            <a:r>
              <a:rPr lang="en-US" sz="1100" kern="1200" dirty="0">
                <a:solidFill>
                  <a:schemeClr val="tx1"/>
                </a:solidFill>
                <a:latin typeface="+mn-lt"/>
                <a:ea typeface="+mn-ea"/>
                <a:cs typeface="+mn-cs"/>
              </a:rPr>
              <a:t>Some forms enable users to update a single row in a table, while other forms enable users to update multiple rows in a table. You can create a form either as a new page in an application or as a region on an existing page.</a:t>
            </a:r>
          </a:p>
        </p:txBody>
      </p:sp>
      <p:sp>
        <p:nvSpPr>
          <p:cNvPr id="4" name="Slide Number Placeholder 3"/>
          <p:cNvSpPr>
            <a:spLocks noGrp="1"/>
          </p:cNvSpPr>
          <p:nvPr>
            <p:ph type="sldNum" sz="quarter" idx="10"/>
          </p:nvPr>
        </p:nvSpPr>
        <p:spPr/>
        <p:txBody>
          <a:bodyPr/>
          <a:lstStyle/>
          <a:p>
            <a:fld id="{8C72D9AE-7182-4680-8F79-479C4181FF08}" type="slidenum">
              <a:rPr lang="en-US" smtClean="0"/>
              <a:pPr/>
              <a:t>4</a:t>
            </a:fld>
            <a:endParaRPr lang="en-US" dirty="0"/>
          </a:p>
        </p:txBody>
      </p:sp>
    </p:spTree>
    <p:extLst>
      <p:ext uri="{BB962C8B-B14F-4D97-AF65-F5344CB8AC3E}">
        <p14:creationId xmlns:p14="http://schemas.microsoft.com/office/powerpoint/2010/main" val="205425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sz="1100" kern="1200" dirty="0">
                <a:solidFill>
                  <a:schemeClr val="tx1"/>
                </a:solidFill>
                <a:latin typeface="+mn-lt"/>
                <a:ea typeface="+mn-ea"/>
                <a:cs typeface="+mn-cs"/>
              </a:rPr>
              <a:t>You can create forms using a number of wizards including the Create Application wizard and the Create Page wizard. You can also create a Form region in the Page Designer. Oracle APEX allows you to create multiple forms on your application page.  </a:t>
            </a:r>
            <a:r>
              <a:rPr lang="en-US" dirty="0"/>
              <a:t>The slide shows</a:t>
            </a:r>
            <a:r>
              <a:rPr lang="en-US" baseline="0" dirty="0"/>
              <a:t> the three ways that you can create a form in your application. </a:t>
            </a:r>
          </a:p>
          <a:p>
            <a:pPr lvl="1">
              <a:buFont typeface="Arial" pitchFamily="34" charset="0"/>
              <a:buChar char="•"/>
            </a:pPr>
            <a:r>
              <a:rPr lang="en-US" b="1" dirty="0"/>
              <a:t>Create</a:t>
            </a:r>
            <a:r>
              <a:rPr lang="en-US" b="1" baseline="0" dirty="0"/>
              <a:t> Page wizard</a:t>
            </a:r>
            <a:r>
              <a:rPr lang="en-US" baseline="0" dirty="0"/>
              <a:t>: </a:t>
            </a:r>
            <a:r>
              <a:rPr lang="en-US" sz="1100" b="0" i="0" kern="1200" dirty="0">
                <a:solidFill>
                  <a:schemeClr val="tx1"/>
                </a:solidFill>
                <a:latin typeface="+mn-lt"/>
                <a:ea typeface="+mn-ea"/>
                <a:cs typeface="+mn-cs"/>
              </a:rPr>
              <a:t>The easiest way to create a form is to use the create page wizard. You learn the different form options available</a:t>
            </a:r>
            <a:r>
              <a:rPr lang="en-US" sz="1100" b="0" i="0" kern="1200" baseline="0" dirty="0">
                <a:solidFill>
                  <a:schemeClr val="tx1"/>
                </a:solidFill>
                <a:latin typeface="+mn-lt"/>
                <a:ea typeface="+mn-ea"/>
                <a:cs typeface="+mn-cs"/>
              </a:rPr>
              <a:t> with the create page wizard in the next slide. Using the Create Page wizard, you can create a form on an external data source.</a:t>
            </a:r>
          </a:p>
          <a:p>
            <a:pPr marL="228600" marR="0" lvl="1" indent="-114300" algn="l" defTabSz="914400" rtl="0" eaLnBrk="1" fontAlgn="auto" latinLnBrk="0" hangingPunct="1">
              <a:lnSpc>
                <a:spcPct val="100000"/>
              </a:lnSpc>
              <a:spcBef>
                <a:spcPts val="600"/>
              </a:spcBef>
              <a:spcAft>
                <a:spcPts val="0"/>
              </a:spcAft>
              <a:buClrTx/>
              <a:buSzTx/>
              <a:buFont typeface="Arial" pitchFamily="34" charset="0"/>
              <a:buChar char="•"/>
              <a:tabLst/>
              <a:defRPr/>
            </a:pPr>
            <a:r>
              <a:rPr lang="en-US" sz="1100" b="1" baseline="0" dirty="0"/>
              <a:t>Create Application wizard</a:t>
            </a:r>
            <a:r>
              <a:rPr lang="en-US" sz="1100" baseline="0" dirty="0"/>
              <a:t>: </a:t>
            </a:r>
            <a:r>
              <a:rPr lang="en-IN" sz="1100" b="0" i="0" u="none" strike="noStrike" kern="1200" dirty="0">
                <a:solidFill>
                  <a:schemeClr val="tx1"/>
                </a:solidFill>
                <a:effectLst/>
                <a:latin typeface="+mn-lt"/>
                <a:ea typeface="+mn-ea"/>
                <a:cs typeface="+mn-cs"/>
              </a:rPr>
              <a:t>When creating a database application, you can create three basic form types: editable interactive grid, form on a table, or a master detail. </a:t>
            </a:r>
            <a:endParaRPr lang="en-US" sz="1100" b="0" i="0" kern="1200" baseline="0" dirty="0">
              <a:solidFill>
                <a:schemeClr val="tx1"/>
              </a:solidFill>
              <a:latin typeface="+mn-lt"/>
              <a:ea typeface="+mn-ea"/>
              <a:cs typeface="+mn-cs"/>
            </a:endParaRPr>
          </a:p>
          <a:p>
            <a:pPr lvl="1">
              <a:buFont typeface="Arial" pitchFamily="34" charset="0"/>
              <a:buChar char="•"/>
            </a:pPr>
            <a:r>
              <a:rPr lang="en-US" sz="1100" b="1" i="0" kern="1200" baseline="0" dirty="0">
                <a:solidFill>
                  <a:schemeClr val="tx1"/>
                </a:solidFill>
                <a:latin typeface="+mn-lt"/>
                <a:ea typeface="+mn-ea"/>
                <a:cs typeface="+mn-cs"/>
              </a:rPr>
              <a:t>Create a Form region in Page Designer</a:t>
            </a:r>
            <a:r>
              <a:rPr lang="en-US" sz="1100" b="0" i="0" kern="1200" baseline="0" dirty="0">
                <a:solidFill>
                  <a:schemeClr val="tx1"/>
                </a:solidFill>
                <a:latin typeface="+mn-lt"/>
                <a:ea typeface="+mn-ea"/>
                <a:cs typeface="+mn-cs"/>
              </a:rPr>
              <a:t>:  In the Page Designer, you can drag and drop a form region from the gallery. Alternatively, under Rendering, right-click Regions and select Create Region to create a form region type. </a:t>
            </a:r>
            <a:r>
              <a:rPr lang="en-IN" sz="1050" b="0" i="0" u="none" strike="noStrike" kern="1200" dirty="0">
                <a:solidFill>
                  <a:schemeClr val="tx1"/>
                </a:solidFill>
                <a:effectLst/>
                <a:latin typeface="+mn-lt"/>
                <a:ea typeface="+mn-ea"/>
                <a:cs typeface="+mn-cs"/>
              </a:rPr>
              <a:t>You learn how to create a form region later in this lesson.</a:t>
            </a:r>
            <a:endParaRPr lang="en-US" sz="1100" b="0" i="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5</a:t>
            </a:fld>
            <a:endParaRPr lang="en-US" dirty="0"/>
          </a:p>
        </p:txBody>
      </p:sp>
    </p:spTree>
    <p:extLst>
      <p:ext uri="{BB962C8B-B14F-4D97-AF65-F5344CB8AC3E}">
        <p14:creationId xmlns:p14="http://schemas.microsoft.com/office/powerpoint/2010/main" val="1828250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92500" lnSpcReduction="10000"/>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IN" sz="1100" b="0" i="0" u="none" strike="noStrike" kern="1200" dirty="0">
                <a:solidFill>
                  <a:schemeClr val="tx1"/>
                </a:solidFill>
                <a:effectLst/>
                <a:latin typeface="+mn-lt"/>
                <a:ea typeface="+mn-ea"/>
                <a:cs typeface="+mn-cs"/>
              </a:rPr>
              <a:t>You use the Create Page wizard to create a wide variety of forms. Using the Create Page Wizard creates a complex form region which includes multiple form items and processes. Although you can create a region directly in the Rendering tree or drag a region from the Gallery, these approaches will not create these additional components.</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100" kern="1200" dirty="0">
                <a:solidFill>
                  <a:schemeClr val="tx1"/>
                </a:solidFill>
                <a:latin typeface="+mn-lt"/>
                <a:ea typeface="+mn-ea"/>
                <a:cs typeface="+mn-cs"/>
              </a:rPr>
              <a:t>The slide lists</a:t>
            </a:r>
            <a:r>
              <a:rPr lang="en-US" sz="1100" kern="1200" baseline="0" dirty="0">
                <a:solidFill>
                  <a:schemeClr val="tx1"/>
                </a:solidFill>
                <a:latin typeface="+mn-lt"/>
                <a:ea typeface="+mn-ea"/>
                <a:cs typeface="+mn-cs"/>
              </a:rPr>
              <a:t> the form types you can create using the Create Page Wizard. </a:t>
            </a:r>
          </a:p>
          <a:p>
            <a:pPr marL="0" marR="0" indent="0" algn="l" defTabSz="914400" rtl="0" eaLnBrk="1" fontAlgn="auto" latinLnBrk="0" hangingPunct="1">
              <a:lnSpc>
                <a:spcPct val="100000"/>
              </a:lnSpc>
              <a:spcBef>
                <a:spcPts val="600"/>
              </a:spcBef>
              <a:spcAft>
                <a:spcPts val="0"/>
              </a:spcAft>
              <a:buClrTx/>
              <a:buSzTx/>
              <a:buFontTx/>
              <a:buNone/>
              <a:tabLst/>
              <a:defRPr/>
            </a:pPr>
            <a:r>
              <a:rPr lang="en-US" sz="1100" kern="1200" baseline="0" dirty="0">
                <a:solidFill>
                  <a:schemeClr val="tx1"/>
                </a:solidFill>
                <a:latin typeface="+mn-lt"/>
                <a:ea typeface="+mn-ea"/>
                <a:cs typeface="+mn-cs"/>
              </a:rPr>
              <a:t>In the Create Page wizard, if you select Form for page type, you can choose any of the following form types:</a:t>
            </a:r>
          </a:p>
          <a:p>
            <a:pPr marL="228600" marR="0" lvl="1" indent="-114300" algn="l" defTabSz="914400" rtl="0" eaLnBrk="1" fontAlgn="auto" latinLnBrk="0" hangingPunct="1">
              <a:lnSpc>
                <a:spcPct val="100000"/>
              </a:lnSpc>
              <a:spcBef>
                <a:spcPts val="600"/>
              </a:spcBef>
              <a:spcAft>
                <a:spcPts val="0"/>
              </a:spcAft>
              <a:buClrTx/>
              <a:buSzTx/>
              <a:tabLst/>
              <a:defRPr/>
            </a:pPr>
            <a:r>
              <a:rPr lang="en-US" sz="1050" b="1" kern="1200" baseline="0" dirty="0">
                <a:solidFill>
                  <a:schemeClr val="tx1"/>
                </a:solidFill>
                <a:latin typeface="+mn-lt"/>
                <a:ea typeface="+mn-ea"/>
                <a:cs typeface="+mn-cs"/>
              </a:rPr>
              <a:t>Form</a:t>
            </a:r>
            <a:r>
              <a:rPr lang="en-US" sz="1050" kern="1200" baseline="0" dirty="0">
                <a:solidFill>
                  <a:schemeClr val="tx1"/>
                </a:solidFill>
                <a:latin typeface="+mn-lt"/>
                <a:ea typeface="+mn-ea"/>
                <a:cs typeface="+mn-cs"/>
              </a:rPr>
              <a:t>: </a:t>
            </a:r>
            <a:r>
              <a:rPr lang="en-IN" sz="1050" b="0" i="0" u="none" strike="noStrike" kern="1200" dirty="0">
                <a:solidFill>
                  <a:schemeClr val="tx1"/>
                </a:solidFill>
                <a:effectLst/>
                <a:latin typeface="+mn-lt"/>
                <a:ea typeface="+mn-ea"/>
                <a:cs typeface="+mn-cs"/>
              </a:rPr>
              <a:t>Creates a form that enables users to update a single row on the specified data source, which can be a table, SQL Query or Web Source Module.</a:t>
            </a:r>
            <a:endParaRPr lang="en-US" sz="1050" kern="1200" baseline="0" dirty="0">
              <a:solidFill>
                <a:schemeClr val="tx1"/>
              </a:solidFill>
              <a:latin typeface="+mn-lt"/>
              <a:ea typeface="+mn-ea"/>
              <a:cs typeface="+mn-cs"/>
            </a:endParaRPr>
          </a:p>
          <a:p>
            <a:pPr marL="228600" lvl="1" indent="-114300"/>
            <a:r>
              <a:rPr lang="en-US" sz="1050" b="1" kern="1200" baseline="0" dirty="0">
                <a:solidFill>
                  <a:schemeClr val="tx1"/>
                </a:solidFill>
                <a:latin typeface="+mn-lt"/>
                <a:ea typeface="+mn-ea"/>
                <a:cs typeface="+mn-cs"/>
              </a:rPr>
              <a:t>Editable Interactive Grid</a:t>
            </a:r>
            <a:r>
              <a:rPr lang="en-US" sz="1050" kern="1200" baseline="0" dirty="0">
                <a:solidFill>
                  <a:schemeClr val="tx1"/>
                </a:solidFill>
                <a:latin typeface="+mn-lt"/>
                <a:ea typeface="+mn-ea"/>
                <a:cs typeface="+mn-cs"/>
              </a:rPr>
              <a:t>: An interactive grid presents users a set of data in a searchable, customizable report. In an editable interactive grid, users can also add to, modify, and refresh the data set directly on the page. Functionally, an interactive grid includes most customization capabilities available in interactive reports plus the ability to rearrange the report interactively using the mouse.</a:t>
            </a:r>
          </a:p>
          <a:p>
            <a:pPr marL="228600" marR="0" lvl="1"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050" b="1" kern="1200" baseline="0" dirty="0">
                <a:solidFill>
                  <a:schemeClr val="tx1"/>
                </a:solidFill>
                <a:latin typeface="+mn-lt"/>
                <a:ea typeface="+mn-ea"/>
                <a:cs typeface="+mn-cs"/>
              </a:rPr>
              <a:t>Report with Form</a:t>
            </a:r>
            <a:r>
              <a:rPr lang="en-US" sz="1050" kern="1200" baseline="0" dirty="0">
                <a:solidFill>
                  <a:schemeClr val="tx1"/>
                </a:solidFill>
                <a:latin typeface="+mn-lt"/>
                <a:ea typeface="+mn-ea"/>
                <a:cs typeface="+mn-cs"/>
              </a:rPr>
              <a:t>: </a:t>
            </a:r>
            <a:r>
              <a:rPr lang="en-IN" sz="1050" b="0" i="0" u="none" strike="noStrike" kern="1200" dirty="0">
                <a:solidFill>
                  <a:schemeClr val="tx1"/>
                </a:solidFill>
                <a:effectLst/>
                <a:latin typeface="+mn-lt"/>
                <a:ea typeface="+mn-ea"/>
                <a:cs typeface="+mn-cs"/>
              </a:rPr>
              <a:t>Creates a report and form based on the data source you specify. For the report, you choose a report type (Interactive Report, Interactive Grid, or Class Report). This wizard does not support tables having more than 127 columns. Selecting more than 127 columns generates an error.</a:t>
            </a:r>
          </a:p>
          <a:p>
            <a:pPr marL="228600" lvl="1" indent="-114300"/>
            <a:r>
              <a:rPr lang="en-US" sz="1050" b="1" kern="1200" baseline="0" dirty="0">
                <a:solidFill>
                  <a:schemeClr val="tx1"/>
                </a:solidFill>
                <a:latin typeface="+mn-lt"/>
                <a:ea typeface="+mn-ea"/>
                <a:cs typeface="+mn-cs"/>
              </a:rPr>
              <a:t>List View with Form</a:t>
            </a:r>
            <a:r>
              <a:rPr lang="en-US" sz="1050" kern="1200" baseline="0" dirty="0">
                <a:solidFill>
                  <a:schemeClr val="tx1"/>
                </a:solidFill>
                <a:latin typeface="+mn-lt"/>
                <a:ea typeface="+mn-ea"/>
                <a:cs typeface="+mn-cs"/>
              </a:rPr>
              <a:t>: </a:t>
            </a:r>
            <a:r>
              <a:rPr lang="en-IN" sz="1050" b="0" i="0" u="none" strike="noStrike" kern="1200" dirty="0">
                <a:solidFill>
                  <a:schemeClr val="tx1"/>
                </a:solidFill>
                <a:effectLst/>
                <a:latin typeface="+mn-lt"/>
                <a:ea typeface="+mn-ea"/>
                <a:cs typeface="+mn-cs"/>
              </a:rPr>
              <a:t>Creates a form and list view that enables users to update a single row in a database table. You choose the table on which to build the form and select the column to be used for displaying text in the List View.</a:t>
            </a:r>
          </a:p>
          <a:p>
            <a:pPr marL="228600" lvl="1" indent="-114300"/>
            <a:r>
              <a:rPr lang="en-IN" sz="1050" b="1" i="0" u="none" strike="noStrike" kern="1200" baseline="0" dirty="0">
                <a:solidFill>
                  <a:schemeClr val="tx1"/>
                </a:solidFill>
                <a:effectLst/>
                <a:latin typeface="+mn-lt"/>
                <a:ea typeface="+mn-ea"/>
                <a:cs typeface="+mn-cs"/>
              </a:rPr>
              <a:t>Form on a Local Procedure</a:t>
            </a:r>
            <a:r>
              <a:rPr lang="en-IN" sz="1050" b="0" i="0" u="none" strike="noStrike" kern="1200" baseline="0" dirty="0">
                <a:solidFill>
                  <a:schemeClr val="tx1"/>
                </a:solidFill>
                <a:effectLst/>
                <a:latin typeface="+mn-lt"/>
                <a:ea typeface="+mn-ea"/>
                <a:cs typeface="+mn-cs"/>
              </a:rPr>
              <a:t>:  </a:t>
            </a:r>
            <a:r>
              <a:rPr lang="en-IN" sz="1050" b="0" i="0" u="none" strike="noStrike" kern="1200" dirty="0">
                <a:solidFill>
                  <a:schemeClr val="tx1"/>
                </a:solidFill>
                <a:effectLst/>
                <a:latin typeface="+mn-lt"/>
                <a:ea typeface="+mn-ea"/>
                <a:cs typeface="+mn-cs"/>
              </a:rPr>
              <a:t>Builds a form based on stored procedure arguments. Use this approach when you have implemented logic or Data Manipulation Language (DML) in a stored procedure or package.</a:t>
            </a:r>
            <a:r>
              <a:rPr lang="en-IN" sz="1100" b="0" i="0" u="none" strike="noStrike" kern="1200" dirty="0">
                <a:solidFill>
                  <a:schemeClr val="tx1"/>
                </a:solidFill>
                <a:effectLst/>
                <a:latin typeface="+mn-lt"/>
                <a:ea typeface="+mn-ea"/>
                <a:cs typeface="+mn-cs"/>
              </a:rPr>
              <a:t>  </a:t>
            </a:r>
            <a:endParaRPr lang="en-US" sz="1050" kern="1200" baseline="0" dirty="0">
              <a:solidFill>
                <a:schemeClr val="tx1"/>
              </a:solidFill>
              <a:latin typeface="+mn-lt"/>
              <a:ea typeface="+mn-ea"/>
              <a:cs typeface="+mn-cs"/>
            </a:endParaRPr>
          </a:p>
          <a:p>
            <a:endParaRPr lang="en-US" sz="1100"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r>
              <a:rPr lang="en-IN" sz="1100" b="0" i="0" u="none" strike="noStrike" kern="1200" dirty="0">
                <a:solidFill>
                  <a:schemeClr val="tx1"/>
                </a:solidFill>
                <a:effectLst/>
                <a:latin typeface="+mn-lt"/>
                <a:ea typeface="+mn-ea"/>
                <a:cs typeface="+mn-cs"/>
              </a:rPr>
              <a:t>In the Create Page wizard, if you select Master Detail for Page Type, then can choose any of the following types:</a:t>
            </a:r>
          </a:p>
          <a:p>
            <a:pPr marL="400050" marR="0" lvl="1"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IN" sz="1050" b="0" i="0" u="none" strike="noStrike" kern="1200" dirty="0">
                <a:solidFill>
                  <a:schemeClr val="tx1"/>
                </a:solidFill>
                <a:effectLst/>
                <a:latin typeface="+mn-lt"/>
                <a:ea typeface="+mn-ea"/>
                <a:cs typeface="+mn-cs"/>
              </a:rPr>
              <a:t>Stacked</a:t>
            </a:r>
          </a:p>
          <a:p>
            <a:pPr marL="400050" marR="0" lvl="1"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IN" sz="1050" b="0" i="0" u="none" strike="noStrike" kern="1200" dirty="0">
                <a:solidFill>
                  <a:schemeClr val="tx1"/>
                </a:solidFill>
                <a:effectLst/>
                <a:latin typeface="+mn-lt"/>
                <a:ea typeface="+mn-ea"/>
                <a:cs typeface="+mn-cs"/>
              </a:rPr>
              <a:t>Side by Side</a:t>
            </a:r>
          </a:p>
          <a:p>
            <a:pPr marL="400050" marR="0" lvl="1"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IN" sz="1050" b="0" i="0" u="none" strike="noStrike" kern="1200" dirty="0">
                <a:solidFill>
                  <a:schemeClr val="tx1"/>
                </a:solidFill>
                <a:effectLst/>
                <a:latin typeface="+mn-lt"/>
                <a:ea typeface="+mn-ea"/>
                <a:cs typeface="+mn-cs"/>
              </a:rPr>
              <a:t>Drill Down</a:t>
            </a:r>
          </a:p>
          <a:p>
            <a:pPr marL="0" marR="0" lvl="0" indent="0" algn="l" defTabSz="914400" rtl="0" eaLnBrk="1" fontAlgn="auto" latinLnBrk="0" hangingPunct="1">
              <a:lnSpc>
                <a:spcPct val="100000"/>
              </a:lnSpc>
              <a:spcBef>
                <a:spcPts val="600"/>
              </a:spcBef>
              <a:spcAft>
                <a:spcPts val="0"/>
              </a:spcAft>
              <a:buClrTx/>
              <a:buSzTx/>
              <a:buFontTx/>
              <a:buNone/>
              <a:tabLst/>
              <a:defRPr/>
            </a:pPr>
            <a:r>
              <a:rPr lang="en-IN" sz="1100" b="0" i="0" u="none" strike="noStrike" kern="1200" dirty="0">
                <a:solidFill>
                  <a:schemeClr val="tx1"/>
                </a:solidFill>
                <a:effectLst/>
                <a:latin typeface="+mn-lt"/>
                <a:ea typeface="+mn-ea"/>
                <a:cs typeface="+mn-cs"/>
              </a:rPr>
              <a:t>You learn more about an editable interactive grid and master detail later in this lesson.</a:t>
            </a:r>
          </a:p>
          <a:p>
            <a:pPr marL="0" marR="0" lvl="0" indent="0" algn="l" defTabSz="914400" rtl="0" eaLnBrk="1" fontAlgn="auto" latinLnBrk="0" hangingPunct="1">
              <a:lnSpc>
                <a:spcPct val="100000"/>
              </a:lnSpc>
              <a:spcBef>
                <a:spcPts val="600"/>
              </a:spcBef>
              <a:spcAft>
                <a:spcPts val="0"/>
              </a:spcAft>
              <a:buClrTx/>
              <a:buSzTx/>
              <a:buFontTx/>
              <a:buNone/>
              <a:tabLst/>
              <a:defRPr/>
            </a:pPr>
            <a:endParaRPr lang="en-IN" sz="1100" b="0" i="0" u="none" strike="noStrike" kern="1200" dirty="0">
              <a:solidFill>
                <a:schemeClr val="tx1"/>
              </a:solidFill>
              <a:effectLst/>
              <a:latin typeface="+mn-lt"/>
              <a:ea typeface="+mn-ea"/>
              <a:cs typeface="+mn-cs"/>
            </a:endParaRPr>
          </a:p>
          <a:p>
            <a:r>
              <a:rPr lang="en-US" sz="1100" kern="1200" baseline="0" dirty="0">
                <a:solidFill>
                  <a:schemeClr val="tx1"/>
                </a:solidFill>
                <a:latin typeface="+mn-lt"/>
                <a:ea typeface="+mn-ea"/>
                <a:cs typeface="+mn-cs"/>
              </a:rPr>
              <a:t>For more information about form options, </a:t>
            </a:r>
            <a:r>
              <a:rPr lang="en-US" sz="1100" i="1" kern="1200" baseline="0" dirty="0">
                <a:solidFill>
                  <a:schemeClr val="tx1"/>
                </a:solidFill>
                <a:latin typeface="+mn-lt"/>
                <a:ea typeface="+mn-ea"/>
                <a:cs typeface="+mn-cs"/>
              </a:rPr>
              <a:t>see Oracle Application Express App Builder User’s Guide</a:t>
            </a:r>
            <a:r>
              <a:rPr lang="en-US" sz="1100" kern="1200" baseline="0" dirty="0">
                <a:solidFill>
                  <a:schemeClr val="tx1"/>
                </a:solidFill>
                <a:latin typeface="+mn-lt"/>
                <a:ea typeface="+mn-ea"/>
                <a:cs typeface="+mn-cs"/>
              </a:rPr>
              <a:t>.</a:t>
            </a:r>
          </a:p>
          <a:p>
            <a:endParaRPr lang="en-US" sz="1100" kern="1200" dirty="0">
              <a:solidFill>
                <a:schemeClr val="tx1"/>
              </a:solidFill>
              <a:latin typeface="+mn-lt"/>
              <a:ea typeface="+mn-ea"/>
              <a:cs typeface="+mn-cs"/>
            </a:endParaRPr>
          </a:p>
          <a:p>
            <a:pPr>
              <a:buFontTx/>
              <a:buNone/>
            </a:pPr>
            <a:endParaRPr lang="en-US" sz="110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6</a:t>
            </a:fld>
            <a:endParaRPr lang="en-US" dirty="0"/>
          </a:p>
        </p:txBody>
      </p:sp>
    </p:spTree>
    <p:extLst>
      <p:ext uri="{BB962C8B-B14F-4D97-AF65-F5344CB8AC3E}">
        <p14:creationId xmlns:p14="http://schemas.microsoft.com/office/powerpoint/2010/main" val="2229469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IN" sz="1100" b="0" i="0" u="none" strike="noStrike" kern="1200" dirty="0">
                <a:solidFill>
                  <a:schemeClr val="tx1"/>
                </a:solidFill>
                <a:effectLst/>
                <a:latin typeface="+mn-lt"/>
                <a:ea typeface="+mn-ea"/>
                <a:cs typeface="+mn-cs"/>
              </a:rPr>
              <a:t>To create a form using the Create Page Wizard, perform the following steps: </a:t>
            </a:r>
          </a:p>
          <a:p>
            <a:pPr marL="342900" lvl="1" indent="-228600">
              <a:buFont typeface="+mj-lt"/>
              <a:buAutoNum type="arabicPeriod"/>
            </a:pPr>
            <a:r>
              <a:rPr lang="en-IN" sz="1050" b="0" i="0" u="none" strike="noStrike" kern="1200" dirty="0">
                <a:solidFill>
                  <a:schemeClr val="tx1"/>
                </a:solidFill>
                <a:effectLst/>
                <a:latin typeface="+mn-lt"/>
                <a:ea typeface="+mn-ea"/>
                <a:cs typeface="+mn-cs"/>
              </a:rPr>
              <a:t>On the Workspace home page, click the </a:t>
            </a:r>
            <a:r>
              <a:rPr lang="en-IN" sz="1050" b="1" i="0" u="none" strike="noStrike" kern="1200" dirty="0">
                <a:solidFill>
                  <a:schemeClr val="tx1"/>
                </a:solidFill>
                <a:effectLst/>
                <a:latin typeface="+mn-lt"/>
                <a:ea typeface="+mn-ea"/>
                <a:cs typeface="+mn-cs"/>
              </a:rPr>
              <a:t>App Builder</a:t>
            </a:r>
            <a:r>
              <a:rPr lang="en-IN" sz="1050" b="0" i="0" u="none" strike="noStrike" kern="1200" dirty="0">
                <a:solidFill>
                  <a:schemeClr val="tx1"/>
                </a:solidFill>
                <a:effectLst/>
                <a:latin typeface="+mn-lt"/>
                <a:ea typeface="+mn-ea"/>
                <a:cs typeface="+mn-cs"/>
              </a:rPr>
              <a:t> icon.</a:t>
            </a:r>
          </a:p>
          <a:p>
            <a:pPr marL="342900" lvl="1" indent="-228600">
              <a:buFont typeface="+mj-lt"/>
              <a:buAutoNum type="arabicPeriod"/>
            </a:pPr>
            <a:r>
              <a:rPr lang="en-IN" sz="1050" b="0" i="0" u="none" strike="noStrike" kern="1200" dirty="0">
                <a:solidFill>
                  <a:schemeClr val="tx1"/>
                </a:solidFill>
                <a:effectLst/>
                <a:latin typeface="+mn-lt"/>
                <a:ea typeface="+mn-ea"/>
                <a:cs typeface="+mn-cs"/>
              </a:rPr>
              <a:t>Select an application.</a:t>
            </a:r>
          </a:p>
          <a:p>
            <a:pPr marL="342900" lvl="1" indent="-228600">
              <a:buFont typeface="+mj-lt"/>
              <a:buAutoNum type="arabicPeriod"/>
            </a:pPr>
            <a:r>
              <a:rPr lang="en-IN" sz="1050" b="0" i="0" u="none" strike="noStrike" kern="1200" dirty="0">
                <a:solidFill>
                  <a:schemeClr val="tx1"/>
                </a:solidFill>
                <a:effectLst/>
                <a:latin typeface="+mn-lt"/>
                <a:ea typeface="+mn-ea"/>
                <a:cs typeface="+mn-cs"/>
              </a:rPr>
              <a:t>Click </a:t>
            </a:r>
            <a:r>
              <a:rPr lang="en-IN" sz="1050" b="1" i="0" u="none" strike="noStrike" kern="1200" dirty="0">
                <a:solidFill>
                  <a:schemeClr val="tx1"/>
                </a:solidFill>
                <a:effectLst/>
                <a:latin typeface="+mn-lt"/>
                <a:ea typeface="+mn-ea"/>
                <a:cs typeface="+mn-cs"/>
              </a:rPr>
              <a:t>Create Page</a:t>
            </a:r>
            <a:r>
              <a:rPr lang="en-IN" sz="1050" b="0" i="0" u="none" strike="noStrike" kern="1200" dirty="0">
                <a:solidFill>
                  <a:schemeClr val="tx1"/>
                </a:solidFill>
                <a:effectLst/>
                <a:latin typeface="+mn-lt"/>
                <a:ea typeface="+mn-ea"/>
                <a:cs typeface="+mn-cs"/>
              </a:rPr>
              <a:t>.</a:t>
            </a:r>
          </a:p>
          <a:p>
            <a:pPr marL="342900" lvl="1" indent="-228600">
              <a:buFont typeface="+mj-lt"/>
              <a:buAutoNum type="arabicPeriod"/>
            </a:pPr>
            <a:r>
              <a:rPr lang="en-IN" sz="1050" b="0" i="0" u="none" strike="noStrike" kern="1200" dirty="0">
                <a:solidFill>
                  <a:schemeClr val="tx1"/>
                </a:solidFill>
                <a:effectLst/>
                <a:latin typeface="+mn-lt"/>
                <a:ea typeface="+mn-ea"/>
                <a:cs typeface="+mn-cs"/>
              </a:rPr>
              <a:t>For Create a Page:</a:t>
            </a:r>
          </a:p>
          <a:p>
            <a:pPr marL="685800" lvl="3" indent="-228600">
              <a:buFont typeface="+mj-lt"/>
              <a:buAutoNum type="alphaLcParenR"/>
            </a:pPr>
            <a:r>
              <a:rPr lang="en-IN" sz="900" b="0" i="0" u="none" strike="noStrike" kern="1200" dirty="0">
                <a:solidFill>
                  <a:schemeClr val="tx1"/>
                </a:solidFill>
                <a:effectLst/>
                <a:latin typeface="+mn-lt"/>
                <a:ea typeface="+mn-ea"/>
                <a:cs typeface="+mn-cs"/>
              </a:rPr>
              <a:t>Page Type - Select </a:t>
            </a:r>
            <a:r>
              <a:rPr lang="en-IN" sz="900" b="1" i="0" u="none" strike="noStrike" kern="1200" dirty="0">
                <a:solidFill>
                  <a:schemeClr val="tx1"/>
                </a:solidFill>
                <a:effectLst/>
                <a:latin typeface="+mn-lt"/>
                <a:ea typeface="+mn-ea"/>
                <a:cs typeface="+mn-cs"/>
              </a:rPr>
              <a:t>Component</a:t>
            </a:r>
            <a:r>
              <a:rPr lang="en-IN" sz="900" b="0" i="0" u="none" strike="noStrike" kern="1200" dirty="0">
                <a:solidFill>
                  <a:schemeClr val="tx1"/>
                </a:solidFill>
                <a:effectLst/>
                <a:latin typeface="+mn-lt"/>
                <a:ea typeface="+mn-ea"/>
                <a:cs typeface="+mn-cs"/>
              </a:rPr>
              <a:t> and then select either </a:t>
            </a:r>
            <a:r>
              <a:rPr lang="en-IN" sz="900" b="1" i="0" u="none" strike="noStrike" kern="1200" dirty="0">
                <a:solidFill>
                  <a:schemeClr val="tx1"/>
                </a:solidFill>
                <a:effectLst/>
                <a:latin typeface="+mn-lt"/>
                <a:ea typeface="+mn-ea"/>
                <a:cs typeface="+mn-cs"/>
              </a:rPr>
              <a:t>Form</a:t>
            </a:r>
            <a:r>
              <a:rPr lang="en-IN" sz="900" b="0" i="0" u="none" strike="noStrike" kern="1200" dirty="0">
                <a:solidFill>
                  <a:schemeClr val="tx1"/>
                </a:solidFill>
                <a:effectLst/>
                <a:latin typeface="+mn-lt"/>
                <a:ea typeface="+mn-ea"/>
                <a:cs typeface="+mn-cs"/>
              </a:rPr>
              <a:t> or </a:t>
            </a:r>
            <a:r>
              <a:rPr lang="en-IN" sz="900" b="1" i="0" u="none" strike="noStrike" kern="1200" dirty="0">
                <a:solidFill>
                  <a:schemeClr val="tx1"/>
                </a:solidFill>
                <a:effectLst/>
                <a:latin typeface="+mn-lt"/>
                <a:ea typeface="+mn-ea"/>
                <a:cs typeface="+mn-cs"/>
              </a:rPr>
              <a:t>Master Detail</a:t>
            </a:r>
            <a:r>
              <a:rPr lang="en-IN" sz="900" b="0" i="0" u="none" strike="noStrike" kern="1200" dirty="0">
                <a:solidFill>
                  <a:schemeClr val="tx1"/>
                </a:solidFill>
                <a:effectLst/>
                <a:latin typeface="+mn-lt"/>
                <a:ea typeface="+mn-ea"/>
                <a:cs typeface="+mn-cs"/>
              </a:rPr>
              <a:t>.</a:t>
            </a:r>
          </a:p>
          <a:p>
            <a:pPr marL="685800" lvl="3" indent="-228600">
              <a:buFont typeface="+mj-lt"/>
              <a:buAutoNum type="alphaLcParenR"/>
            </a:pPr>
            <a:r>
              <a:rPr lang="en-IN" sz="900" b="0" i="0" u="none" strike="noStrike" kern="1200" dirty="0">
                <a:solidFill>
                  <a:schemeClr val="tx1"/>
                </a:solidFill>
                <a:effectLst/>
                <a:latin typeface="+mn-lt"/>
                <a:ea typeface="+mn-ea"/>
                <a:cs typeface="+mn-cs"/>
              </a:rPr>
              <a:t>If you select </a:t>
            </a:r>
            <a:r>
              <a:rPr lang="en-IN" sz="900" b="1" i="0" u="none" strike="noStrike" kern="1200" dirty="0">
                <a:solidFill>
                  <a:schemeClr val="tx1"/>
                </a:solidFill>
                <a:effectLst/>
                <a:latin typeface="+mn-lt"/>
                <a:ea typeface="+mn-ea"/>
                <a:cs typeface="+mn-cs"/>
              </a:rPr>
              <a:t>Form</a:t>
            </a:r>
            <a:r>
              <a:rPr lang="en-IN" sz="900" b="0" i="0" u="none" strike="noStrike" kern="1200" dirty="0">
                <a:solidFill>
                  <a:schemeClr val="tx1"/>
                </a:solidFill>
                <a:effectLst/>
                <a:latin typeface="+mn-lt"/>
                <a:ea typeface="+mn-ea"/>
                <a:cs typeface="+mn-cs"/>
              </a:rPr>
              <a:t>, select a form type:</a:t>
            </a:r>
          </a:p>
          <a:p>
            <a:pPr marL="742950" lvl="4" indent="-114300">
              <a:buFont typeface="Arial" panose="020B0604020202020204" pitchFamily="34" charset="0"/>
              <a:buChar char="•"/>
            </a:pPr>
            <a:r>
              <a:rPr lang="en-IN" sz="800" b="0" i="0" u="none" strike="noStrike" kern="1200" dirty="0">
                <a:solidFill>
                  <a:schemeClr val="tx1"/>
                </a:solidFill>
                <a:effectLst/>
                <a:latin typeface="+mn-lt"/>
                <a:ea typeface="+mn-ea"/>
                <a:cs typeface="+mn-cs"/>
              </a:rPr>
              <a:t>Form</a:t>
            </a:r>
          </a:p>
          <a:p>
            <a:pPr marL="742950" lvl="4" indent="-114300">
              <a:buFont typeface="Arial" panose="020B0604020202020204" pitchFamily="34" charset="0"/>
              <a:buChar char="•"/>
            </a:pPr>
            <a:r>
              <a:rPr lang="en-IN" sz="800" b="0" i="0" u="none" strike="noStrike" kern="1200" dirty="0">
                <a:solidFill>
                  <a:schemeClr val="tx1"/>
                </a:solidFill>
                <a:effectLst/>
                <a:latin typeface="+mn-lt"/>
                <a:ea typeface="+mn-ea"/>
                <a:cs typeface="+mn-cs"/>
              </a:rPr>
              <a:t>Editable Interactive Grid</a:t>
            </a:r>
          </a:p>
          <a:p>
            <a:pPr marL="742950" lvl="4" indent="-114300">
              <a:buFont typeface="Arial" panose="020B0604020202020204" pitchFamily="34" charset="0"/>
              <a:buChar char="•"/>
            </a:pPr>
            <a:r>
              <a:rPr lang="en-IN" sz="800" b="0" i="0" u="none" strike="noStrike" kern="1200" dirty="0">
                <a:solidFill>
                  <a:schemeClr val="tx1"/>
                </a:solidFill>
                <a:effectLst/>
                <a:latin typeface="+mn-lt"/>
                <a:ea typeface="+mn-ea"/>
                <a:cs typeface="+mn-cs"/>
              </a:rPr>
              <a:t>Report with Form</a:t>
            </a:r>
          </a:p>
          <a:p>
            <a:pPr marL="742950" lvl="4" indent="-114300">
              <a:buFont typeface="Arial" panose="020B0604020202020204" pitchFamily="34" charset="0"/>
              <a:buChar char="•"/>
            </a:pPr>
            <a:r>
              <a:rPr lang="en-IN" sz="800" b="0" i="0" u="none" strike="noStrike" kern="1200" dirty="0">
                <a:solidFill>
                  <a:schemeClr val="tx1"/>
                </a:solidFill>
                <a:effectLst/>
                <a:latin typeface="+mn-lt"/>
                <a:ea typeface="+mn-ea"/>
                <a:cs typeface="+mn-cs"/>
              </a:rPr>
              <a:t>List View with Form (Optimized for mobile apps)</a:t>
            </a:r>
          </a:p>
          <a:p>
            <a:pPr marL="742950" lvl="4" indent="-114300">
              <a:buFont typeface="Arial" panose="020B0604020202020204" pitchFamily="34" charset="0"/>
              <a:buChar char="•"/>
            </a:pPr>
            <a:r>
              <a:rPr lang="en-IN" sz="800" b="0" i="0" u="none" strike="noStrike" kern="1200" dirty="0">
                <a:solidFill>
                  <a:schemeClr val="tx1"/>
                </a:solidFill>
                <a:effectLst/>
                <a:latin typeface="+mn-lt"/>
                <a:ea typeface="+mn-ea"/>
                <a:cs typeface="+mn-cs"/>
              </a:rPr>
              <a:t>Form on Local Procedure</a:t>
            </a:r>
          </a:p>
          <a:p>
            <a:pPr marL="685800" lvl="3" indent="-228600">
              <a:buFont typeface="+mj-lt"/>
              <a:buAutoNum type="alphaLcParenR"/>
            </a:pPr>
            <a:r>
              <a:rPr lang="en-IN" sz="900" b="0" i="0" u="none" strike="noStrike" kern="1200" dirty="0">
                <a:solidFill>
                  <a:schemeClr val="tx1"/>
                </a:solidFill>
                <a:effectLst/>
                <a:latin typeface="+mn-lt"/>
                <a:ea typeface="+mn-ea"/>
                <a:cs typeface="+mn-cs"/>
              </a:rPr>
              <a:t>If you select </a:t>
            </a:r>
            <a:r>
              <a:rPr lang="en-IN" sz="900" b="1" i="0" u="none" strike="noStrike" kern="1200" dirty="0">
                <a:solidFill>
                  <a:schemeClr val="tx1"/>
                </a:solidFill>
                <a:effectLst/>
                <a:latin typeface="+mn-lt"/>
                <a:ea typeface="+mn-ea"/>
                <a:cs typeface="+mn-cs"/>
              </a:rPr>
              <a:t>Master Detail</a:t>
            </a:r>
            <a:r>
              <a:rPr lang="en-IN" sz="900" b="0" i="0" u="none" strike="noStrike" kern="1200" dirty="0">
                <a:solidFill>
                  <a:schemeClr val="tx1"/>
                </a:solidFill>
                <a:effectLst/>
                <a:latin typeface="+mn-lt"/>
                <a:ea typeface="+mn-ea"/>
                <a:cs typeface="+mn-cs"/>
              </a:rPr>
              <a:t>, select a type:</a:t>
            </a:r>
          </a:p>
          <a:p>
            <a:pPr marL="742950" lvl="4" indent="-114300">
              <a:buFont typeface="Arial" panose="020B0604020202020204" pitchFamily="34" charset="0"/>
              <a:buChar char="•"/>
            </a:pPr>
            <a:r>
              <a:rPr lang="en-IN" sz="800" b="0" i="0" u="none" strike="noStrike" kern="1200" dirty="0">
                <a:solidFill>
                  <a:schemeClr val="tx1"/>
                </a:solidFill>
                <a:effectLst/>
                <a:latin typeface="+mn-lt"/>
                <a:ea typeface="+mn-ea"/>
                <a:cs typeface="+mn-cs"/>
              </a:rPr>
              <a:t>Stacked .</a:t>
            </a:r>
          </a:p>
          <a:p>
            <a:pPr marL="742950" lvl="4" indent="-114300">
              <a:buFont typeface="Arial" panose="020B0604020202020204" pitchFamily="34" charset="0"/>
              <a:buChar char="•"/>
            </a:pPr>
            <a:r>
              <a:rPr lang="en-IN" sz="800" b="0" i="0" u="none" strike="noStrike" kern="1200" dirty="0">
                <a:solidFill>
                  <a:schemeClr val="tx1"/>
                </a:solidFill>
                <a:effectLst/>
                <a:latin typeface="+mn-lt"/>
                <a:ea typeface="+mn-ea"/>
                <a:cs typeface="+mn-cs"/>
              </a:rPr>
              <a:t>Side by Side </a:t>
            </a:r>
          </a:p>
          <a:p>
            <a:pPr marL="742950" lvl="4" indent="-114300">
              <a:buFont typeface="Arial" panose="020B0604020202020204" pitchFamily="34" charset="0"/>
              <a:buChar char="•"/>
            </a:pPr>
            <a:r>
              <a:rPr lang="en-IN" sz="800" b="0" i="0" u="none" strike="noStrike" kern="1200" dirty="0">
                <a:solidFill>
                  <a:schemeClr val="tx1"/>
                </a:solidFill>
                <a:effectLst/>
                <a:latin typeface="+mn-lt"/>
                <a:ea typeface="+mn-ea"/>
                <a:cs typeface="+mn-cs"/>
              </a:rPr>
              <a:t>Drill Down </a:t>
            </a:r>
          </a:p>
          <a:p>
            <a:pPr marL="685800" lvl="3" indent="-228600">
              <a:buFont typeface="+mj-lt"/>
              <a:buAutoNum type="alphaLcParenR"/>
            </a:pPr>
            <a:r>
              <a:rPr lang="en-IN" sz="1150" b="0" i="0" u="none" strike="noStrike" kern="1200" dirty="0">
                <a:solidFill>
                  <a:schemeClr val="tx1"/>
                </a:solidFill>
                <a:effectLst/>
                <a:latin typeface="+mn-lt"/>
                <a:ea typeface="+mn-ea"/>
                <a:cs typeface="+mn-cs"/>
              </a:rPr>
              <a:t>Click </a:t>
            </a:r>
            <a:r>
              <a:rPr lang="en-IN" sz="1150" b="1" i="0" u="none" strike="noStrike" kern="1200" dirty="0">
                <a:solidFill>
                  <a:schemeClr val="tx1"/>
                </a:solidFill>
                <a:effectLst/>
                <a:latin typeface="+mn-lt"/>
                <a:ea typeface="+mn-ea"/>
                <a:cs typeface="+mn-cs"/>
              </a:rPr>
              <a:t>Next</a:t>
            </a:r>
            <a:r>
              <a:rPr lang="en-IN" sz="1150" b="0" i="0" u="none" strike="noStrike" kern="1200" dirty="0">
                <a:solidFill>
                  <a:schemeClr val="tx1"/>
                </a:solidFill>
                <a:effectLst/>
                <a:latin typeface="+mn-lt"/>
                <a:ea typeface="+mn-ea"/>
                <a:cs typeface="+mn-cs"/>
              </a:rPr>
              <a:t>.</a:t>
            </a:r>
          </a:p>
          <a:p>
            <a:pPr marL="457200" lvl="1" indent="-228600">
              <a:buFont typeface="+mj-lt"/>
              <a:buAutoNum type="arabicPeriod"/>
            </a:pPr>
            <a:r>
              <a:rPr lang="en-IN" sz="1050" b="0" i="0" u="none" strike="noStrike" kern="1200" dirty="0">
                <a:solidFill>
                  <a:schemeClr val="tx1"/>
                </a:solidFill>
                <a:effectLst/>
                <a:latin typeface="+mn-lt"/>
                <a:ea typeface="+mn-ea"/>
                <a:cs typeface="+mn-cs"/>
              </a:rPr>
              <a:t>What appears next depends upon the form you select. Follow the on-screen instructions.</a:t>
            </a:r>
          </a:p>
          <a:p>
            <a:pPr>
              <a:buFontTx/>
              <a:buNone/>
            </a:pPr>
            <a:endParaRPr lang="en-US" sz="110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7</a:t>
            </a:fld>
            <a:endParaRPr lang="en-US" dirty="0"/>
          </a:p>
        </p:txBody>
      </p:sp>
    </p:spTree>
    <p:extLst>
      <p:ext uri="{BB962C8B-B14F-4D97-AF65-F5344CB8AC3E}">
        <p14:creationId xmlns:p14="http://schemas.microsoft.com/office/powerpoint/2010/main" val="2734616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0" lvl="0" indent="-114300">
              <a:buFont typeface="Arial" pitchFamily="34" charset="0"/>
              <a:buNone/>
            </a:pPr>
            <a:r>
              <a:rPr lang="en-US" dirty="0"/>
              <a:t>The slide shows the steps involved in adding a form page when you create a database application. </a:t>
            </a:r>
            <a:r>
              <a:rPr lang="en-IN" sz="1100" b="0" i="0" u="none" strike="noStrike" kern="1200" dirty="0">
                <a:solidFill>
                  <a:schemeClr val="tx1"/>
                </a:solidFill>
                <a:effectLst/>
                <a:latin typeface="+mn-lt"/>
                <a:ea typeface="+mn-ea"/>
                <a:cs typeface="+mn-cs"/>
              </a:rPr>
              <a:t>To create a form using the Create Application wizard, perform the following steps:</a:t>
            </a:r>
          </a:p>
          <a:p>
            <a:pPr marL="3429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IN" sz="1050" b="0" i="0" u="none" strike="noStrike" kern="1200" dirty="0">
                <a:solidFill>
                  <a:schemeClr val="tx1"/>
                </a:solidFill>
                <a:effectLst/>
                <a:latin typeface="+mn-lt"/>
                <a:ea typeface="+mn-ea"/>
                <a:cs typeface="+mn-cs"/>
              </a:rPr>
              <a:t>On the Workspace home page, click the </a:t>
            </a:r>
            <a:r>
              <a:rPr lang="en-IN" sz="1050" b="1" i="0" u="none" strike="noStrike" kern="1200" dirty="0">
                <a:solidFill>
                  <a:schemeClr val="tx1"/>
                </a:solidFill>
                <a:effectLst/>
                <a:latin typeface="+mn-lt"/>
                <a:ea typeface="+mn-ea"/>
                <a:cs typeface="+mn-cs"/>
              </a:rPr>
              <a:t>App Builder</a:t>
            </a:r>
            <a:r>
              <a:rPr lang="en-IN" sz="1050" b="0" i="0" u="none" strike="noStrike" kern="1200" dirty="0">
                <a:solidFill>
                  <a:schemeClr val="tx1"/>
                </a:solidFill>
                <a:effectLst/>
                <a:latin typeface="+mn-lt"/>
                <a:ea typeface="+mn-ea"/>
                <a:cs typeface="+mn-cs"/>
              </a:rPr>
              <a:t> icon.</a:t>
            </a:r>
          </a:p>
          <a:p>
            <a:pPr marL="342900" lvl="1" indent="-228600">
              <a:buFont typeface="+mj-lt"/>
              <a:buAutoNum type="arabicPeriod"/>
            </a:pPr>
            <a:r>
              <a:rPr lang="en-US" dirty="0"/>
              <a:t>Click </a:t>
            </a:r>
            <a:r>
              <a:rPr lang="en-US" b="1" dirty="0"/>
              <a:t>Create</a:t>
            </a:r>
            <a:r>
              <a:rPr lang="en-US" dirty="0"/>
              <a:t>.</a:t>
            </a:r>
          </a:p>
          <a:p>
            <a:pPr marL="3429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IN" sz="1050" b="0" i="0" u="none" strike="noStrike" kern="1200" dirty="0">
                <a:solidFill>
                  <a:schemeClr val="tx1"/>
                </a:solidFill>
                <a:effectLst/>
                <a:latin typeface="+mn-lt"/>
                <a:ea typeface="+mn-ea"/>
                <a:cs typeface="+mn-cs"/>
              </a:rPr>
              <a:t>Click </a:t>
            </a:r>
            <a:r>
              <a:rPr lang="en-IN" sz="1050" b="1" i="0" u="none" strike="noStrike" kern="1200" dirty="0">
                <a:solidFill>
                  <a:schemeClr val="tx1"/>
                </a:solidFill>
                <a:effectLst/>
                <a:latin typeface="+mn-lt"/>
                <a:ea typeface="+mn-ea"/>
                <a:cs typeface="+mn-cs"/>
              </a:rPr>
              <a:t>New Application</a:t>
            </a:r>
            <a:r>
              <a:rPr lang="en-IN" sz="1050" b="0" i="0" u="none" strike="noStrike" kern="1200" dirty="0">
                <a:solidFill>
                  <a:schemeClr val="tx1"/>
                </a:solidFill>
                <a:effectLst/>
                <a:latin typeface="+mn-lt"/>
                <a:ea typeface="+mn-ea"/>
                <a:cs typeface="+mn-cs"/>
              </a:rPr>
              <a:t>.</a:t>
            </a:r>
          </a:p>
          <a:p>
            <a:pPr marL="3429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IN" sz="1050" b="0" i="0" u="none" strike="noStrike" kern="1200" dirty="0">
                <a:solidFill>
                  <a:schemeClr val="tx1"/>
                </a:solidFill>
                <a:effectLst/>
                <a:latin typeface="+mn-lt"/>
                <a:ea typeface="+mn-ea"/>
                <a:cs typeface="+mn-cs"/>
              </a:rPr>
              <a:t>For Name, enter the name used to identify the application.</a:t>
            </a:r>
          </a:p>
          <a:p>
            <a:pPr marL="3429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IN" sz="1050" b="0" i="0" u="none" strike="noStrike" kern="1200" dirty="0">
                <a:solidFill>
                  <a:schemeClr val="tx1"/>
                </a:solidFill>
                <a:effectLst/>
                <a:latin typeface="+mn-lt"/>
                <a:ea typeface="+mn-ea"/>
                <a:cs typeface="+mn-cs"/>
              </a:rPr>
              <a:t>For Appearance, accept the default Theme Style and menu layout (Vita, Side Menu), or change it by clicking the </a:t>
            </a:r>
            <a:r>
              <a:rPr lang="en-IN" sz="1050" b="1" i="0" u="none" strike="noStrike" kern="1200" dirty="0">
                <a:solidFill>
                  <a:schemeClr val="tx1"/>
                </a:solidFill>
                <a:effectLst/>
                <a:latin typeface="+mn-lt"/>
                <a:ea typeface="+mn-ea"/>
                <a:cs typeface="+mn-cs"/>
              </a:rPr>
              <a:t>Set Appearance</a:t>
            </a:r>
            <a:r>
              <a:rPr lang="en-IN" sz="1050" b="0" i="0" u="none" strike="noStrike" kern="1200" dirty="0">
                <a:solidFill>
                  <a:schemeClr val="tx1"/>
                </a:solidFill>
                <a:effectLst/>
                <a:latin typeface="+mn-lt"/>
                <a:ea typeface="+mn-ea"/>
                <a:cs typeface="+mn-cs"/>
              </a:rPr>
              <a:t> icon adjacent to the Appearance field.</a:t>
            </a:r>
          </a:p>
          <a:p>
            <a:pPr marL="3429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IN" sz="1050" b="0" i="0" u="none" strike="noStrike" kern="1200" dirty="0">
                <a:solidFill>
                  <a:schemeClr val="tx1"/>
                </a:solidFill>
                <a:effectLst/>
                <a:latin typeface="+mn-lt"/>
                <a:ea typeface="+mn-ea"/>
                <a:cs typeface="+mn-cs"/>
              </a:rPr>
              <a:t>You want to add a form. Click </a:t>
            </a:r>
            <a:r>
              <a:rPr lang="en-IN" sz="1050" b="1" i="0" u="none" strike="noStrike" kern="1200" dirty="0">
                <a:solidFill>
                  <a:schemeClr val="tx1"/>
                </a:solidFill>
                <a:effectLst/>
                <a:latin typeface="+mn-lt"/>
                <a:ea typeface="+mn-ea"/>
                <a:cs typeface="+mn-cs"/>
              </a:rPr>
              <a:t>Add Page</a:t>
            </a:r>
            <a:r>
              <a:rPr lang="en-IN" sz="1050" b="0" i="0" u="none" strike="noStrike" kern="1200" dirty="0">
                <a:solidFill>
                  <a:schemeClr val="tx1"/>
                </a:solidFill>
                <a:effectLst/>
                <a:latin typeface="+mn-lt"/>
                <a:ea typeface="+mn-ea"/>
                <a:cs typeface="+mn-cs"/>
              </a:rPr>
              <a:t> and then select </a:t>
            </a:r>
            <a:r>
              <a:rPr lang="en-IN" sz="1050" b="1" i="0" u="none" strike="noStrike" kern="1200" dirty="0">
                <a:solidFill>
                  <a:schemeClr val="tx1"/>
                </a:solidFill>
                <a:effectLst/>
                <a:latin typeface="+mn-lt"/>
                <a:ea typeface="+mn-ea"/>
                <a:cs typeface="+mn-cs"/>
              </a:rPr>
              <a:t>Form</a:t>
            </a:r>
            <a:r>
              <a:rPr lang="en-IN" sz="1050" b="0" i="0" u="none" strike="noStrike" kern="1200" dirty="0">
                <a:solidFill>
                  <a:schemeClr val="tx1"/>
                </a:solidFill>
                <a:effectLst/>
                <a:latin typeface="+mn-lt"/>
                <a:ea typeface="+mn-ea"/>
                <a:cs typeface="+mn-cs"/>
              </a:rPr>
              <a:t>.</a:t>
            </a:r>
          </a:p>
          <a:p>
            <a:pPr marL="3429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IN" sz="1050" b="0" i="0" u="none" strike="noStrike" kern="1200" dirty="0">
                <a:solidFill>
                  <a:schemeClr val="tx1"/>
                </a:solidFill>
                <a:effectLst/>
                <a:latin typeface="+mn-lt"/>
                <a:ea typeface="+mn-ea"/>
                <a:cs typeface="+mn-cs"/>
              </a:rPr>
              <a:t>On the Create Form Page:</a:t>
            </a:r>
          </a:p>
          <a:p>
            <a:pPr marL="571500" marR="0" lvl="3"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IN" sz="900" b="0" i="0" u="none" strike="noStrike" kern="1200" dirty="0">
                <a:solidFill>
                  <a:schemeClr val="tx1"/>
                </a:solidFill>
                <a:effectLst/>
                <a:latin typeface="+mn-lt"/>
                <a:ea typeface="+mn-ea"/>
                <a:cs typeface="+mn-cs"/>
              </a:rPr>
              <a:t>Page Name: Enter a name for the page</a:t>
            </a:r>
          </a:p>
          <a:p>
            <a:pPr marL="571500" marR="0" lvl="3"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IN" sz="900" b="0" i="0" u="none" strike="noStrike" kern="1200" dirty="0">
                <a:solidFill>
                  <a:schemeClr val="tx1"/>
                </a:solidFill>
                <a:effectLst/>
                <a:latin typeface="+mn-lt"/>
                <a:ea typeface="+mn-ea"/>
                <a:cs typeface="+mn-cs"/>
              </a:rPr>
              <a:t>Table: Select the table for the form. In the slide example, you select the EBA_DEMO_IG table.</a:t>
            </a:r>
          </a:p>
          <a:p>
            <a:pPr marL="571500" marR="0" lvl="3"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IN" sz="900" b="0" i="0" u="none" strike="noStrike" kern="1200" dirty="0">
                <a:solidFill>
                  <a:schemeClr val="tx1"/>
                </a:solidFill>
                <a:effectLst/>
                <a:latin typeface="+mn-lt"/>
                <a:ea typeface="+mn-ea"/>
                <a:cs typeface="+mn-cs"/>
              </a:rPr>
              <a:t>Include Report: Select the Include Report check box to create a report and form. The first page is an interactive report. Each row provides a link to a form where users can update a record.</a:t>
            </a:r>
          </a:p>
          <a:p>
            <a:pPr marL="3429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IN" sz="1050" b="0" i="0" u="none" strike="noStrike" kern="1200" dirty="0">
                <a:solidFill>
                  <a:schemeClr val="tx1"/>
                </a:solidFill>
                <a:effectLst/>
                <a:latin typeface="+mn-lt"/>
                <a:ea typeface="+mn-ea"/>
                <a:cs typeface="+mn-cs"/>
              </a:rPr>
              <a:t>Click </a:t>
            </a:r>
            <a:r>
              <a:rPr lang="en-IN" sz="1050" b="1" i="0" u="none" strike="noStrike" kern="1200" dirty="0">
                <a:solidFill>
                  <a:schemeClr val="tx1"/>
                </a:solidFill>
                <a:effectLst/>
                <a:latin typeface="+mn-lt"/>
                <a:ea typeface="+mn-ea"/>
                <a:cs typeface="+mn-cs"/>
              </a:rPr>
              <a:t>Add Page</a:t>
            </a:r>
            <a:r>
              <a:rPr lang="en-IN" sz="1050" b="0" i="0" u="none" strike="noStrike" kern="1200" dirty="0">
                <a:solidFill>
                  <a:schemeClr val="tx1"/>
                </a:solidFill>
                <a:effectLst/>
                <a:latin typeface="+mn-lt"/>
                <a:ea typeface="+mn-ea"/>
                <a:cs typeface="+mn-cs"/>
              </a:rPr>
              <a:t>.</a:t>
            </a:r>
          </a:p>
          <a:p>
            <a:pPr marL="3429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IN" sz="1050" b="0" i="0" u="none" strike="noStrike" kern="1200" dirty="0">
                <a:solidFill>
                  <a:schemeClr val="tx1"/>
                </a:solidFill>
                <a:effectLst/>
                <a:latin typeface="+mn-lt"/>
                <a:ea typeface="+mn-ea"/>
                <a:cs typeface="+mn-cs"/>
              </a:rPr>
              <a:t>Under Features, select features to include with the application.</a:t>
            </a:r>
          </a:p>
          <a:p>
            <a:pPr marL="3429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IN" sz="1050" b="0" i="0" u="none" strike="noStrike" kern="1200" dirty="0">
                <a:solidFill>
                  <a:schemeClr val="tx1"/>
                </a:solidFill>
                <a:effectLst/>
                <a:latin typeface="+mn-lt"/>
                <a:ea typeface="+mn-ea"/>
                <a:cs typeface="+mn-cs"/>
              </a:rPr>
              <a:t> Under Settings, specify settings used to generate this application.</a:t>
            </a:r>
          </a:p>
          <a:p>
            <a:pPr marL="3429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IN" sz="1050" b="0" i="0" u="none" strike="noStrike" kern="1200" dirty="0">
                <a:solidFill>
                  <a:schemeClr val="tx1"/>
                </a:solidFill>
                <a:effectLst/>
                <a:latin typeface="+mn-lt"/>
                <a:ea typeface="+mn-ea"/>
                <a:cs typeface="+mn-cs"/>
              </a:rPr>
              <a:t>Click </a:t>
            </a:r>
            <a:r>
              <a:rPr lang="en-IN" sz="1050" b="1" i="0" u="none" strike="noStrike" kern="1200" dirty="0">
                <a:solidFill>
                  <a:schemeClr val="tx1"/>
                </a:solidFill>
                <a:effectLst/>
                <a:latin typeface="+mn-lt"/>
                <a:ea typeface="+mn-ea"/>
                <a:cs typeface="+mn-cs"/>
              </a:rPr>
              <a:t>Create Application</a:t>
            </a:r>
            <a:r>
              <a:rPr lang="en-IN" sz="1050" b="0" i="0" u="none" strike="noStrike" kern="1200" dirty="0">
                <a:solidFill>
                  <a:schemeClr val="tx1"/>
                </a:solidFill>
                <a:effectLst/>
                <a:latin typeface="+mn-lt"/>
                <a:ea typeface="+mn-ea"/>
                <a:cs typeface="+mn-cs"/>
              </a:rPr>
              <a:t>. Now, run the application.</a:t>
            </a:r>
          </a:p>
          <a:p>
            <a:pPr marL="3429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endParaRPr lang="en-IN" sz="105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8</a:t>
            </a:fld>
            <a:endParaRPr lang="en-US" dirty="0"/>
          </a:p>
        </p:txBody>
      </p:sp>
    </p:spTree>
    <p:extLst>
      <p:ext uri="{BB962C8B-B14F-4D97-AF65-F5344CB8AC3E}">
        <p14:creationId xmlns:p14="http://schemas.microsoft.com/office/powerpoint/2010/main" val="780465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IN" sz="1100" b="0" i="0" u="none" strike="noStrike" kern="1200" dirty="0">
                <a:solidFill>
                  <a:schemeClr val="tx1"/>
                </a:solidFill>
                <a:effectLst/>
                <a:latin typeface="+mn-lt"/>
                <a:ea typeface="+mn-ea"/>
                <a:cs typeface="+mn-cs"/>
              </a:rPr>
              <a:t>Both the Create Application Wizard and Create Page Wizard support the creation of a simple form. The main difference between these two wizards is that the Create Page Wizard offers more customization and data source options. Using the Create Page Wizard, the developer has the option to select a data source (that is, Local Database, REST Enabled SQL Service, or Web Source Module). Additionally, the developer can also specify whether to include and configure breadcrumbs or a navigation menu and select the columns and the order in which they display.</a:t>
            </a:r>
            <a:endParaRPr lang="en-US" dirty="0">
              <a:latin typeface="Arial" charset="0"/>
            </a:endParaRPr>
          </a:p>
          <a:p>
            <a:endParaRPr lang="en-IN" sz="1100" b="0" i="0" u="none" strike="noStrike" kern="1200" dirty="0">
              <a:solidFill>
                <a:schemeClr val="tx1"/>
              </a:solidFill>
              <a:effectLst/>
              <a:latin typeface="+mn-lt"/>
              <a:ea typeface="+mn-ea"/>
              <a:cs typeface="+mn-cs"/>
            </a:endParaRPr>
          </a:p>
          <a:p>
            <a:r>
              <a:rPr lang="en-US" dirty="0"/>
              <a:t>The slide shows</a:t>
            </a:r>
            <a:r>
              <a:rPr lang="en-US" baseline="0" dirty="0"/>
              <a:t> the Employee Details form which is created on the EBA_DEMO_IR_EMP table using the create page wizard. A form basically </a:t>
            </a:r>
            <a:r>
              <a:rPr lang="en-US" sz="1100" b="0" i="0" kern="1200" dirty="0">
                <a:solidFill>
                  <a:schemeClr val="tx1"/>
                </a:solidFill>
                <a:latin typeface="+mn-lt"/>
                <a:ea typeface="+mn-ea"/>
                <a:cs typeface="+mn-cs"/>
              </a:rPr>
              <a:t>enables users to update a single row in a database table. The wizard allows you to choose a table on which to build a form. The wizard creates the Create and Cancel buttons on the page</a:t>
            </a:r>
            <a:r>
              <a:rPr lang="en-US" sz="1100" b="0" i="0" kern="1200" baseline="0" dirty="0">
                <a:solidFill>
                  <a:schemeClr val="tx1"/>
                </a:solidFill>
                <a:latin typeface="+mn-lt"/>
                <a:ea typeface="+mn-ea"/>
                <a:cs typeface="+mn-cs"/>
              </a:rPr>
              <a:t>. You can create a new row in the table by entering the details in this form and clicking the Create button. </a:t>
            </a:r>
            <a:r>
              <a:rPr lang="en-US" dirty="0">
                <a:latin typeface="Arial" charset="0"/>
              </a:rPr>
              <a:t>The form inserts</a:t>
            </a:r>
            <a:r>
              <a:rPr lang="en-US" baseline="0" dirty="0">
                <a:latin typeface="Arial" charset="0"/>
              </a:rPr>
              <a:t> </a:t>
            </a:r>
            <a:r>
              <a:rPr lang="en-US" dirty="0">
                <a:latin typeface="Arial" charset="0"/>
              </a:rPr>
              <a:t>data into the table and you are redirected to the page that you specified while creating the form. If you click Cancel, you are returned to the page that you specified while creating the form.</a:t>
            </a:r>
          </a:p>
          <a:p>
            <a:endParaRPr lang="en-US" dirty="0">
              <a:latin typeface="Arial" charset="0"/>
            </a:endParaRPr>
          </a:p>
          <a:p>
            <a:pPr marL="0" marR="0" indent="0" algn="l" defTabSz="914400" rtl="0" eaLnBrk="1" fontAlgn="auto" latinLnBrk="0" hangingPunct="1">
              <a:lnSpc>
                <a:spcPct val="100000"/>
              </a:lnSpc>
              <a:spcBef>
                <a:spcPts val="600"/>
              </a:spcBef>
              <a:spcAft>
                <a:spcPts val="0"/>
              </a:spcAft>
              <a:buClrTx/>
              <a:buSzTx/>
              <a:buFontTx/>
              <a:buNone/>
              <a:tabLst/>
              <a:defRPr/>
            </a:pPr>
            <a:r>
              <a:rPr lang="en-US" sz="1100" b="1" kern="1200" dirty="0">
                <a:solidFill>
                  <a:schemeClr val="tx1"/>
                </a:solidFill>
                <a:latin typeface="+mn-lt"/>
                <a:ea typeface="+mn-ea"/>
                <a:cs typeface="+mn-cs"/>
              </a:rPr>
              <a:t>Using ROWID</a:t>
            </a:r>
            <a:r>
              <a:rPr lang="en-US" sz="1100" kern="1200" dirty="0">
                <a:solidFill>
                  <a:schemeClr val="tx1"/>
                </a:solidFill>
                <a:latin typeface="+mn-lt"/>
                <a:ea typeface="+mn-ea"/>
                <a:cs typeface="+mn-cs"/>
              </a:rPr>
              <a:t>: For the DML operations to function</a:t>
            </a:r>
            <a:r>
              <a:rPr lang="en-US" sz="1100" kern="1200" baseline="0" dirty="0">
                <a:solidFill>
                  <a:schemeClr val="tx1"/>
                </a:solidFill>
                <a:latin typeface="+mn-lt"/>
                <a:ea typeface="+mn-ea"/>
                <a:cs typeface="+mn-cs"/>
              </a:rPr>
              <a:t> properly in a form, each row in a table should be uniquely identifiable. You generally specify a primary key for a table. A primary key can be either a single column or a combination of two or more columns in a table. The Create Form wizards in Application Express allow you to specify a maximum of two columns for a primary key. If your table does not have a primary key or if the primary key is a combination of more than three columns, then you must use ROWID. ROWID is a pseudo column, that uniquely identifies a row in a table. In the Create Form wizard, the default Primary Key Type is Managed By Database (ROWID).</a:t>
            </a:r>
            <a:endParaRPr lang="en-US" sz="11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9</a:t>
            </a:fld>
            <a:endParaRPr lang="en-US" dirty="0"/>
          </a:p>
        </p:txBody>
      </p:sp>
    </p:spTree>
    <p:extLst>
      <p:ext uri="{BB962C8B-B14F-4D97-AF65-F5344CB8AC3E}">
        <p14:creationId xmlns:p14="http://schemas.microsoft.com/office/powerpoint/2010/main" val="9177085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1AB1A54-131B-434B-AAD1-AD1F7D7DAA2B}" type="datetime1">
              <a:rPr lang="en-US"/>
              <a:pPr/>
              <a:t>1/14/20</a:t>
            </a:fld>
            <a:endParaRPr dirty="0"/>
          </a:p>
        </p:txBody>
      </p:sp>
      <p:pic>
        <p:nvPicPr>
          <p:cNvPr id="14" name="Oracle red badge logo" descr="Oracle logo in white on red staging background"/>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5" name="TextBox 14"/>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75000"/>
                  </a:schemeClr>
                </a:solidFill>
              </a:rPr>
              <a:t>Copyright © 2014 Oracle and/or its affiliates. All rights reserved.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a:t>
            </a:fld>
            <a:endParaRPr sz="800" dirty="0">
              <a:solidFill>
                <a:schemeClr val="tx1">
                  <a:lumMod val="75000"/>
                </a:schemeClr>
              </a:solidFill>
            </a:endParaRPr>
          </a:p>
        </p:txBody>
      </p:sp>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3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7" name="Group 6"/>
          <p:cNvGrpSpPr/>
          <p:nvPr/>
        </p:nvGrpSpPr>
        <p:grpSpPr bwMode="gray">
          <a:xfrm>
            <a:off x="-287" y="0"/>
            <a:ext cx="12189399"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1"/>
          <p:cNvSpPr>
            <a:spLocks noGrp="1"/>
          </p:cNvSpPr>
          <p:nvPr>
            <p:ph type="title"/>
          </p:nvPr>
        </p:nvSpPr>
        <p:spPr>
          <a:xfrm>
            <a:off x="531813" y="2600324"/>
            <a:ext cx="11125200" cy="1371600"/>
          </a:xfrm>
        </p:spPr>
        <p:txBody>
          <a:bodyPr anchor="b">
            <a:noAutofit/>
          </a:bodyPr>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noAutofit/>
          </a:bodyPr>
          <a:lstStyle>
            <a:lvl1pPr>
              <a:defRPr>
                <a:solidFill>
                  <a:schemeClr val="bg1">
                    <a:lumMod val="60000"/>
                    <a:lumOff val="40000"/>
                  </a:schemeClr>
                </a:solidFill>
              </a:defRPr>
            </a:lvl1pPr>
          </a:lstStyle>
          <a:p>
            <a:fld id="{19816439-F3A6-4E53-9E59-0015DD1FA257}" type="datetime1">
              <a:rPr lang="en-US"/>
              <a:pPr/>
              <a:t>1/14/20</a:t>
            </a:fld>
            <a:endParaRPr dirty="0"/>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3" name="TextBox 14"/>
          <p:cNvSpPr txBox="1"/>
          <p:nvPr userDrawn="1"/>
        </p:nvSpPr>
        <p:spPr>
          <a:xfrm>
            <a:off x="2817812" y="6477000"/>
            <a:ext cx="9144000" cy="152400"/>
          </a:xfrm>
          <a:prstGeom prst="rect">
            <a:avLst/>
          </a:prstGeom>
          <a:noFill/>
        </p:spPr>
        <p:txBody>
          <a:bodyPr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sz="800" dirty="0">
                <a:solidFill>
                  <a:schemeClr val="bg1"/>
                </a:solidFill>
              </a:rPr>
              <a:t>Copyright © 201</a:t>
            </a:r>
            <a:r>
              <a:rPr lang="en-US" sz="800" dirty="0">
                <a:solidFill>
                  <a:schemeClr val="bg1"/>
                </a:solidFill>
              </a:rPr>
              <a:t>7</a:t>
            </a:r>
            <a:r>
              <a:rPr sz="800" dirty="0">
                <a:solidFill>
                  <a:schemeClr val="bg1"/>
                </a:solidFill>
              </a:rPr>
              <a:t> Oracle and/or its affiliates. All rights reserved.</a:t>
            </a:r>
            <a:r>
              <a:rPr lang="en-US" sz="800" dirty="0">
                <a:solidFill>
                  <a:schemeClr val="bg1"/>
                </a:solidFill>
              </a:rPr>
              <a:t> Licensed under the Creative Commons Attribution 4.0 International License as shown at https://creativecommons.org/licenses/by/4.0/legalcode. </a:t>
            </a:r>
            <a:r>
              <a:rPr sz="800" dirty="0">
                <a:solidFill>
                  <a:schemeClr val="bg1"/>
                </a:solidFill>
              </a:rPr>
              <a:t>  |</a:t>
            </a:r>
            <a:r>
              <a:rPr lang="en-US" sz="800" dirty="0">
                <a:solidFill>
                  <a:schemeClr val="bg1"/>
                </a:solidFill>
              </a:rPr>
              <a:t> </a:t>
            </a:r>
            <a:fld id="{A9DDA97E-E47D-48CF-8D55-7AA96BB8F930}" type="slidenum">
              <a:rPr lang="en-US" sz="800" smtClean="0">
                <a:solidFill>
                  <a:schemeClr val="bg1"/>
                </a:solidFill>
              </a:rPr>
              <a:pPr/>
              <a:t>‹#›</a:t>
            </a:fld>
            <a:endParaRPr sz="800" dirty="0">
              <a:solidFill>
                <a:schemeClr val="bg1"/>
              </a:solidFill>
            </a:endParaRPr>
          </a:p>
        </p:txBody>
      </p:sp>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 photo of your product can be included here"/>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6CFF0A86-8A92-4FBC-80CD-36517BAA55B7}" type="datetime1">
              <a:rPr lang="en-US"/>
              <a:pPr/>
              <a:t>1/14/20</a:t>
            </a:fld>
            <a:endParaRPr dirty="0"/>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mote Speaker Pictur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E11BFD-AD4C-4A98-9D38-1958507EA4E5}" type="datetime1">
              <a:rPr lang="en-US" smtClean="0"/>
              <a:pPr/>
              <a:t>1/14/20</a:t>
            </a:fld>
            <a:endParaRPr lang="en-US" dirty="0"/>
          </a:p>
        </p:txBody>
      </p:sp>
      <p:sp>
        <p:nvSpPr>
          <p:cNvPr id="6" name="Picture Placeholder 2" descr="If presenting remotely, you can insert your photo here"/>
          <p:cNvSpPr>
            <a:spLocks noGrp="1" noChangeAspect="1"/>
          </p:cNvSpPr>
          <p:nvPr>
            <p:ph type="pic" idx="1"/>
          </p:nvPr>
        </p:nvSpPr>
        <p:spPr>
          <a:xfrm>
            <a:off x="2285999" y="1828800"/>
            <a:ext cx="3474720" cy="3841445"/>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1" name="Text Placeholder 10"/>
          <p:cNvSpPr>
            <a:spLocks noGrp="1"/>
          </p:cNvSpPr>
          <p:nvPr>
            <p:ph type="body" sz="quarter" idx="14"/>
          </p:nvPr>
        </p:nvSpPr>
        <p:spPr>
          <a:xfrm>
            <a:off x="6035040" y="1828799"/>
            <a:ext cx="510235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96256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a:pPr/>
              <a:t>1/14/20</a:t>
            </a:fld>
            <a:endParaRPr dirty="0"/>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8" name="Picture Placeholder 15" descr="Customer photo can be included here"/>
          <p:cNvSpPr>
            <a:spLocks noGrp="1" noChangeAspect="1"/>
          </p:cNvSpPr>
          <p:nvPr>
            <p:ph type="pic" sz="quarter" idx="14" hasCustomPrompt="1"/>
          </p:nvPr>
        </p:nvSpPr>
        <p:spPr>
          <a:xfrm>
            <a:off x="531812" y="1905000"/>
            <a:ext cx="2194560" cy="3072384"/>
          </a:xfrm>
          <a:no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a:pPr/>
              <a:t>1/14/20</a:t>
            </a:fld>
            <a:endParaRPr dirty="0"/>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89F9BA-FB97-45D5-8F27-56629FBBC98C}" type="datetime1">
              <a:rPr lang="en-US"/>
              <a:pPr/>
              <a:t>1/14/20</a:t>
            </a:fld>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91E92C-9068-4C32-AE92-C97502324FE4}" type="datetime1">
              <a:rPr lang="en-US"/>
              <a:pPr/>
              <a:t>1/14/20</a:t>
            </a:fld>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5EDC5EE-48A0-4FB5-B27F-88FDBE6F1684}" type="datetime1">
              <a:rPr lang="en-US"/>
              <a:pPr/>
              <a:t>1/14/20</a:t>
            </a:fld>
            <a:endParaRPr dirty="0"/>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dirty="0"/>
          </a:p>
        </p:txBody>
      </p: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A8A3CED5-6656-4A7A-BB77-071ABD96C5A2}" type="datetime1">
              <a:rPr lang="en-US"/>
              <a:pPr/>
              <a:t>1/14/20</a:t>
            </a:fld>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2" name="Title 1" descr="A large metric can be called out here in font size 166pt, Calibri"/>
          <p:cNvSpPr>
            <a:spLocks noGrp="1"/>
          </p:cNvSpPr>
          <p:nvPr>
            <p:ph type="title" hasCustomPrompt="1"/>
          </p:nvPr>
        </p:nvSpPr>
        <p:spPr>
          <a:xfrm>
            <a:off x="760412" y="1524000"/>
            <a:ext cx="4076700" cy="2743200"/>
          </a:xfrm>
        </p:spPr>
        <p:txBody>
          <a:bodyPr anchor="ctr"/>
          <a:lstStyle>
            <a:lvl1pPr algn="r">
              <a:defRPr sz="16600" b="1">
                <a:solidFill>
                  <a:schemeClr val="accent5"/>
                </a:solidFill>
              </a:defRPr>
            </a:lvl1pPr>
          </a:lstStyle>
          <a:p>
            <a:r>
              <a:rPr lang="en-US" dirty="0"/>
              <a:t>XX</a:t>
            </a:r>
          </a:p>
        </p:txBody>
      </p:sp>
      <p:sp>
        <p:nvSpPr>
          <p:cNvPr id="12" name="Text Placeholder 11"/>
          <p:cNvSpPr>
            <a:spLocks noGrp="1"/>
          </p:cNvSpPr>
          <p:nvPr>
            <p:ph type="body" sz="quarter" idx="15"/>
          </p:nvPr>
        </p:nvSpPr>
        <p:spPr>
          <a:xfrm>
            <a:off x="5256213" y="1524000"/>
            <a:ext cx="50292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A8A3CED5-6656-4A7A-BB77-071ABD96C5A2}" type="datetime1">
              <a:rPr lang="en-US"/>
              <a:pPr/>
              <a:t>1/14/20</a:t>
            </a:fld>
            <a:endParaRPr dirty="0"/>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BCD2CDC6-9352-4ED5-B272-74DDB6DCFEAF}" type="datetime1">
              <a:rPr lang="en-US"/>
              <a:pPr/>
              <a:t>1/14/20</a:t>
            </a:fld>
            <a:endParaRPr dirty="0"/>
          </a:p>
        </p:txBody>
      </p:sp>
      <p:pic>
        <p:nvPicPr>
          <p:cNvPr id="9" name="Oracle red badge logo"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2" name="TextBox 11"/>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75000"/>
                  </a:schemeClr>
                </a:solidFill>
              </a:rPr>
              <a:t>Copyright © 2014 Oracle and/or its affiliates. All rights reserved.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a:t>
            </a:fld>
            <a:endParaRPr sz="800" dirty="0">
              <a:solidFill>
                <a:schemeClr val="tx1">
                  <a:lumMod val="75000"/>
                </a:schemeClr>
              </a:solidFill>
            </a:endParaRPr>
          </a:p>
        </p:txBody>
      </p:sp>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noAutofit/>
          </a:bodyPr>
          <a:lstStyle/>
          <a:p>
            <a:fld id="{35287FB7-DD26-4AD5-8D24-298016D86790}" type="datetime1">
              <a:rPr lang="en-US"/>
              <a:pPr/>
              <a:t>1/14/20</a:t>
            </a:fld>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52D99EC-ABE5-42A5-B15B-B8C044BE7365}" type="datetime1">
              <a:rPr lang="en-US"/>
              <a:pPr/>
              <a:t>1/14/20</a:t>
            </a:fld>
            <a:endParaRPr dirty="0"/>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Date Placeholder 2"/>
          <p:cNvSpPr>
            <a:spLocks noGrp="1"/>
          </p:cNvSpPr>
          <p:nvPr>
            <p:ph type="dt" sz="half" idx="10"/>
          </p:nvPr>
        </p:nvSpPr>
        <p:spPr/>
        <p:txBody>
          <a:bodyPr/>
          <a:lstStyle/>
          <a:p>
            <a:fld id="{CD2D53DD-9B43-42E6-B664-927F3AEBDA21}" type="datetime1">
              <a:rPr lang="en-US"/>
              <a:pPr/>
              <a:t>1/14/20</a:t>
            </a:fld>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53D265-744D-4F8C-A86B-A5B53F14B0D6}" type="datetime1">
              <a:rPr lang="en-US"/>
              <a:pPr/>
              <a:t>1/14/20</a:t>
            </a:fld>
            <a:endParaRPr dirty="0"/>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Content Placeholder 2" descr="Chart using colors from the approved palette included here"/>
          <p:cNvSpPr>
            <a:spLocks noGrp="1"/>
          </p:cNvSpPr>
          <p:nvPr>
            <p:ph idx="1"/>
          </p:nvPr>
        </p:nvSpPr>
        <p:spPr>
          <a:xfrm>
            <a:off x="531662" y="1524000"/>
            <a:ext cx="758952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77288" y="1524001"/>
            <a:ext cx="2879725"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2C216A-5BF3-4B4A-AA09-367DB23952FA}" type="datetime1">
              <a:rPr lang="en-US"/>
              <a:pPr/>
              <a:t>1/14/20</a:t>
            </a:fld>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Picture Placeholder 2" descr="4-color photo can be included here"/>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3E2FA5-E451-48BD-84C5-AAF06D19CB12}" type="datetime1">
              <a:rPr lang="en-US"/>
              <a:pPr/>
              <a:t>1/14/20</a:t>
            </a:fld>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Picture Placeholder 2" descr="Two 4-color photos can be included here"/>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4B64933-8490-48F1-856F-778E124FF883}" type="datetime1">
              <a:rPr lang="en-US"/>
              <a:pPr/>
              <a:t>1/14/20</a:t>
            </a:fld>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Picture Placeholder 2" descr="Three 4-color photos can be included here"/>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E6F5346-BDDE-46E4-B222-C487F9E706DD}" type="datetime1">
              <a:rPr lang="en-US"/>
              <a:pPr/>
              <a:t>1/14/20</a:t>
            </a:fld>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dirty="0"/>
          </a:p>
        </p:txBody>
      </p:sp>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16717" y="1522826"/>
            <a:ext cx="6495366" cy="4567423"/>
          </a:xfrm>
          <a:prstGeom prst="rect">
            <a:avLst/>
          </a:prstGeom>
        </p:spPr>
      </p:pic>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6A15AD86-CD0E-461B-AA18-D070A5CB2CAA}" type="datetime1">
              <a:rPr lang="en-US"/>
              <a:pPr/>
              <a:t>1/14/20</a:t>
            </a:fld>
            <a:endParaRPr dirty="0"/>
          </a:p>
        </p:txBody>
      </p:sp>
      <p:pic>
        <p:nvPicPr>
          <p:cNvPr id="12" name="Picture 11" descr="Photos, screen captures, graphics can be inserted in a white mobile phone and tablet"/>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770062" y="1828800"/>
            <a:ext cx="1840875" cy="3887139"/>
          </a:xfrm>
          <a:prstGeom prst="rect">
            <a:avLst/>
          </a:prstGeom>
        </p:spPr>
      </p:pic>
      <p:sp>
        <p:nvSpPr>
          <p:cNvPr id="13" name="Picture Placeholder 2"/>
          <p:cNvSpPr>
            <a:spLocks noGrp="1"/>
          </p:cNvSpPr>
          <p:nvPr>
            <p:ph type="pic" idx="1"/>
          </p:nvPr>
        </p:nvSpPr>
        <p:spPr bwMode="gray">
          <a:xfrm>
            <a:off x="1888693" y="2372664"/>
            <a:ext cx="1618488" cy="2834640"/>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5852160" cy="889000"/>
          </a:xfrm>
        </p:spPr>
        <p:txBody>
          <a:bodyPr anchor="b">
            <a:noAutofit/>
          </a:bodyPr>
          <a:lstStyle>
            <a:lvl1pPr algn="l">
              <a:defRPr sz="3600" b="0"/>
            </a:lvl1pPr>
          </a:lstStyle>
          <a:p>
            <a:r>
              <a:rPr lang="en-US"/>
              <a:t>Click to edit Master title style</a:t>
            </a:r>
            <a:endParaRPr dirty="0"/>
          </a:p>
        </p:txBody>
      </p:sp>
      <p:pic>
        <p:nvPicPr>
          <p:cNvPr id="13" name="Picture 12" descr="Photos, screen captures, graphics can be inserted in a white mobile phone and tablet"/>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0" name="Picture 9" descr="Photos, screen captures, graphics can be inserted in a white mobile phone and tablet"/>
          <p:cNvPicPr>
            <a:picLocks noChangeAspect="1"/>
          </p:cNvPicPr>
          <p:nvPr/>
        </p:nvPicPr>
        <p:blipFill rotWithShape="1">
          <a:blip r:embed="rId3" cstate="screen">
            <a:extLst>
              <a:ext uri="{28A0092B-C50C-407E-A947-70E740481C1C}">
                <a14:useLocalDpi xmlns:a14="http://schemas.microsoft.com/office/drawing/2010/main"/>
              </a:ext>
            </a:extLst>
          </a:blip>
          <a:srcRect r="7518"/>
          <a:stretch/>
        </p:blipFill>
        <p:spPr>
          <a:xfrm rot="5400000">
            <a:off x="5748377" y="1113567"/>
            <a:ext cx="6007047" cy="4567423"/>
          </a:xfrm>
          <a:prstGeom prst="rect">
            <a:avLst/>
          </a:prstGeom>
        </p:spPr>
      </p:pic>
      <p:sp>
        <p:nvSpPr>
          <p:cNvPr id="9" name="Picture Placeholder 2"/>
          <p:cNvSpPr>
            <a:spLocks noGrp="1"/>
          </p:cNvSpPr>
          <p:nvPr>
            <p:ph type="pic" idx="13"/>
          </p:nvPr>
        </p:nvSpPr>
        <p:spPr bwMode="gray">
          <a:xfrm>
            <a:off x="6747673" y="1013144"/>
            <a:ext cx="3962137" cy="5252348"/>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6A15AD86-CD0E-461B-AA18-D070A5CB2CAA}" type="datetime1">
              <a:rPr lang="en-US"/>
              <a:pPr/>
              <a:t>1/14/20</a:t>
            </a:fld>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userDrawn="1"/>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7C7481E7-6827-45FD-8717-13B961EEBD99}" type="datetime1">
              <a:rPr lang="en-US"/>
              <a:pPr/>
              <a:t>1/14/20</a:t>
            </a:fld>
            <a:endParaRPr dirty="0"/>
          </a:p>
        </p:txBody>
      </p:sp>
      <p:pic>
        <p:nvPicPr>
          <p:cNvPr id="12"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4" name="TextBox 13"/>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r>
              <a:rPr lang="en-US" sz="800" dirty="0">
                <a:solidFill>
                  <a:schemeClr val="tx1">
                    <a:lumMod val="60000"/>
                    <a:lumOff val="40000"/>
                  </a:schemeClr>
                </a:solidFill>
              </a:rPr>
              <a:t> </a:t>
            </a:r>
            <a:fld id="{A9DDA97E-E47D-48CF-8D55-7AA96BB8F930}" type="slidenum">
              <a:rPr lang="en-US" sz="800" smtClean="0">
                <a:solidFill>
                  <a:schemeClr val="tx1">
                    <a:lumMod val="60000"/>
                    <a:lumOff val="40000"/>
                  </a:schemeClr>
                </a:solidFill>
              </a:rPr>
              <a:pPr/>
              <a:t>‹#›</a:t>
            </a:fld>
            <a:endParaRPr sz="800" dirty="0">
              <a:solidFill>
                <a:schemeClr val="tx1">
                  <a:lumMod val="60000"/>
                  <a:lumOff val="40000"/>
                </a:schemeClr>
              </a:solidFill>
            </a:endParaRPr>
          </a:p>
        </p:txBody>
      </p:sp>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dirty="0"/>
          </a:p>
        </p:txBody>
      </p:sp>
      <p:sp>
        <p:nvSpPr>
          <p:cNvPr id="5" name="Date Placeholder 4"/>
          <p:cNvSpPr>
            <a:spLocks noGrp="1"/>
          </p:cNvSpPr>
          <p:nvPr>
            <p:ph type="dt" sz="half" idx="10"/>
          </p:nvPr>
        </p:nvSpPr>
        <p:spPr/>
        <p:txBody>
          <a:bodyPr/>
          <a:lstStyle/>
          <a:p>
            <a:fld id="{6A15AD86-CD0E-461B-AA18-D070A5CB2CAA}" type="datetime1">
              <a:rPr lang="en-US"/>
              <a:pPr/>
              <a:t>1/14/20</a:t>
            </a:fld>
            <a:endParaRPr dirty="0"/>
          </a:p>
        </p:txBody>
      </p:sp>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57675" y="1584167"/>
            <a:ext cx="5829300" cy="4109594"/>
          </a:xfrm>
          <a:prstGeom prst="rect">
            <a:avLst/>
          </a:prstGeom>
        </p:spPr>
      </p:pic>
      <p:sp>
        <p:nvSpPr>
          <p:cNvPr id="16" name="Picture Placeholder 2"/>
          <p:cNvSpPr>
            <a:spLocks noGrp="1"/>
          </p:cNvSpPr>
          <p:nvPr>
            <p:ph type="pic" idx="13"/>
          </p:nvPr>
        </p:nvSpPr>
        <p:spPr bwMode="gray">
          <a:xfrm>
            <a:off x="4532312" y="1971675"/>
            <a:ext cx="5246688" cy="3324225"/>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61299" y="1981200"/>
            <a:ext cx="1877251" cy="3634952"/>
          </a:xfrm>
          <a:prstGeom prst="rect">
            <a:avLst/>
          </a:prstGeom>
        </p:spPr>
      </p:pic>
      <p:sp>
        <p:nvSpPr>
          <p:cNvPr id="18" name="Picture Placeholder 2"/>
          <p:cNvSpPr>
            <a:spLocks noGrp="1"/>
          </p:cNvSpPr>
          <p:nvPr>
            <p:ph type="pic" idx="1"/>
          </p:nvPr>
        </p:nvSpPr>
        <p:spPr bwMode="gray">
          <a:xfrm>
            <a:off x="1885137" y="2363138"/>
            <a:ext cx="1631569" cy="2894661"/>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86081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1" y="406400"/>
            <a:ext cx="5852160" cy="889000"/>
          </a:xfrm>
        </p:spPr>
        <p:txBody>
          <a:bodyPr anchor="b">
            <a:noAutofit/>
          </a:bodyPr>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6A15AD86-CD0E-461B-AA18-D070A5CB2CAA}" type="datetime1">
              <a:rPr lang="en-US"/>
              <a:pPr/>
              <a:t>1/14/20</a:t>
            </a:fld>
            <a:endParaRPr dirty="0"/>
          </a:p>
        </p:txBody>
      </p:sp>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5794266" y="1258781"/>
            <a:ext cx="5935471" cy="4345394"/>
          </a:xfrm>
          <a:prstGeom prst="rect">
            <a:avLst/>
          </a:prstGeom>
        </p:spPr>
      </p:pic>
      <p:sp>
        <p:nvSpPr>
          <p:cNvPr id="11" name="Picture Placeholder 2"/>
          <p:cNvSpPr>
            <a:spLocks noGrp="1"/>
          </p:cNvSpPr>
          <p:nvPr>
            <p:ph type="pic" idx="13"/>
          </p:nvPr>
        </p:nvSpPr>
        <p:spPr bwMode="gray">
          <a:xfrm>
            <a:off x="7019925" y="771524"/>
            <a:ext cx="3486149" cy="5534025"/>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7" name="Picture 1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61574" y="2019300"/>
            <a:ext cx="1877251" cy="3634952"/>
          </a:xfrm>
          <a:prstGeom prst="rect">
            <a:avLst/>
          </a:prstGeom>
        </p:spPr>
      </p:pic>
      <p:sp>
        <p:nvSpPr>
          <p:cNvPr id="18" name="Picture Placeholder 2"/>
          <p:cNvSpPr>
            <a:spLocks noGrp="1"/>
          </p:cNvSpPr>
          <p:nvPr>
            <p:ph type="pic" idx="14"/>
          </p:nvPr>
        </p:nvSpPr>
        <p:spPr bwMode="gray">
          <a:xfrm>
            <a:off x="4088968" y="2401238"/>
            <a:ext cx="1618488" cy="2894661"/>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187660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2" name="Group 1"/>
          <p:cNvGrpSpPr/>
          <p:nvPr/>
        </p:nvGrpSpPr>
        <p:grpSpPr>
          <a:xfrm>
            <a:off x="-287" y="0"/>
            <a:ext cx="12189399"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3" name="Title 2"/>
          <p:cNvSpPr>
            <a:spLocks noGrp="1"/>
          </p:cNvSpPr>
          <p:nvPr>
            <p:ph type="title" hasCustomPrompt="1"/>
          </p:nvPr>
        </p:nvSpPr>
        <p:spPr>
          <a:xfrm>
            <a:off x="760412" y="609600"/>
            <a:ext cx="4572000" cy="2044700"/>
          </a:xfrm>
        </p:spPr>
        <p:txBody>
          <a:bodyPr/>
          <a:lstStyle>
            <a:lvl1pPr>
              <a:defRPr sz="13800" b="1"/>
            </a:lvl1pPr>
          </a:lstStyle>
          <a:p>
            <a:r>
              <a:rPr lang="en-US" dirty="0"/>
              <a:t>XX</a:t>
            </a:r>
          </a:p>
        </p:txBody>
      </p:sp>
      <p:sp>
        <p:nvSpPr>
          <p:cNvPr id="22" name="Text Placeholder 12"/>
          <p:cNvSpPr>
            <a:spLocks noGrp="1"/>
          </p:cNvSpPr>
          <p:nvPr>
            <p:ph type="body" sz="quarter" idx="13" hasCustomPrompt="1"/>
          </p:nvPr>
        </p:nvSpPr>
        <p:spPr>
          <a:xfrm>
            <a:off x="760412" y="2666999"/>
            <a:ext cx="45720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5" name="Date Placeholder 4"/>
          <p:cNvSpPr>
            <a:spLocks noGrp="1"/>
          </p:cNvSpPr>
          <p:nvPr>
            <p:ph type="dt" sz="half" idx="10"/>
          </p:nvPr>
        </p:nvSpPr>
        <p:spPr/>
        <p:txBody>
          <a:bodyPr/>
          <a:lstStyle>
            <a:lvl1pPr>
              <a:defRPr>
                <a:solidFill>
                  <a:schemeClr val="bg1">
                    <a:lumMod val="60000"/>
                    <a:lumOff val="40000"/>
                  </a:schemeClr>
                </a:solidFill>
              </a:defRPr>
            </a:lvl1pPr>
          </a:lstStyle>
          <a:p>
            <a:fld id="{43D5EDE7-61B4-4C98-ADE6-D86346041BA3}" type="datetime1">
              <a:rPr lang="en-US"/>
              <a:pPr/>
              <a:t>1/14/20</a:t>
            </a:fld>
            <a:endParaRPr dirty="0"/>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6" name="TextBox 15"/>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bg2">
                    <a:lumMod val="75000"/>
                  </a:schemeClr>
                </a:solidFill>
              </a:rPr>
              <a:t>Copyright © 2014 Oracle and/or its affiliates. All rights reserved.  |</a:t>
            </a:r>
            <a:r>
              <a:rPr lang="en-US" sz="800" dirty="0">
                <a:solidFill>
                  <a:schemeClr val="bg2">
                    <a:lumMod val="75000"/>
                  </a:schemeClr>
                </a:solidFill>
              </a:rPr>
              <a:t> </a:t>
            </a:r>
            <a:fld id="{A9DDA97E-E47D-48CF-8D55-7AA96BB8F930}" type="slidenum">
              <a:rPr lang="en-US" sz="800" smtClean="0">
                <a:solidFill>
                  <a:schemeClr val="bg2">
                    <a:lumMod val="75000"/>
                  </a:schemeClr>
                </a:solidFill>
              </a:rPr>
              <a:pPr/>
              <a:t>‹#›</a:t>
            </a:fld>
            <a:endParaRPr sz="800" dirty="0">
              <a:solidFill>
                <a:schemeClr val="bg2">
                  <a:lumMod val="75000"/>
                </a:schemeClr>
              </a:solidFill>
            </a:endParaRPr>
          </a:p>
        </p:txBody>
      </p:sp>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p:txBody>
          <a:bodyPr>
            <a:noAutofit/>
          </a:bodyPr>
          <a:lstStyle/>
          <a:p>
            <a:fld id="{93A56FF2-64EC-4614-951E-8B8E4681BF2B}" type="datetime1">
              <a:rPr lang="en-US"/>
              <a:pPr/>
              <a:t>1/14/20</a:t>
            </a:fld>
            <a:endParaRPr dirty="0"/>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p:txBody>
          <a:bodyPr>
            <a:noAutofit/>
          </a:bodyPr>
          <a:lstStyle/>
          <a:p>
            <a:fld id="{AD051CE8-BCD3-4683-83D4-D0AC55C5EB15}" type="datetime1">
              <a:rPr lang="en-US"/>
              <a:pPr/>
              <a:t>1/14/20</a:t>
            </a:fld>
            <a:endParaRPr dirty="0"/>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A9802F-4D43-4C32-8177-0644B387545A}" type="datetime1">
              <a:rPr lang="en-US"/>
              <a:pPr/>
              <a:t>1/14/20</a:t>
            </a:fld>
            <a:endParaRPr dirty="0"/>
          </a:p>
        </p:txBody>
      </p:sp>
      <p:pic>
        <p:nvPicPr>
          <p:cNvPr id="4" name="Picture 3" descr="&quot;Integrated Cloud Applications &amp; Platform Services&quot; tagline in red and black" title="Oracle corporate Tagline in color">
            <a:extLst>
              <a:ext uri="{FF2B5EF4-FFF2-40B4-BE49-F238E27FC236}">
                <a16:creationId xmlns:a16="http://schemas.microsoft.com/office/drawing/2014/main" id="{6E532E54-BDA6-3444-8B5E-EC4273FCB61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19916" y="1722238"/>
            <a:ext cx="7748992" cy="2950267"/>
          </a:xfrm>
          <a:prstGeom prst="rect">
            <a:avLst/>
          </a:prstGeom>
        </p:spPr>
      </p:pic>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grpSp>
        <p:nvGrpSpPr>
          <p:cNvPr id="3" name="Group 2"/>
          <p:cNvGrpSpPr/>
          <p:nvPr userDrawn="1"/>
        </p:nvGrpSpPr>
        <p:grpSpPr>
          <a:xfrm>
            <a:off x="-287" y="0"/>
            <a:ext cx="12189399" cy="6858000"/>
            <a:chOff x="-287" y="0"/>
            <a:chExt cx="12189399" cy="6858000"/>
          </a:xfrm>
        </p:grpSpPr>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noAutofit/>
          </a:bodyPr>
          <a:lstStyle/>
          <a:p>
            <a:fld id="{21991926-9D37-40E7-80C4-EC5F27AFCB67}" type="datetimeFigureOut">
              <a:rPr lang="en-US" smtClean="0"/>
              <a:pPr/>
              <a:t>1/14/20</a:t>
            </a:fld>
            <a:endParaRPr lang="en-US"/>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D3D3DC0-E8DA-4DFB-93A6-6089D43271B1}" type="datetime1">
              <a:rPr lang="en-US"/>
              <a:pPr/>
              <a:t>1/14/20</a:t>
            </a:fld>
            <a:endParaRPr dirty="0"/>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New Template_Program Agend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1547285"/>
            <a:ext cx="12188825" cy="3972983"/>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fontAlgn="auto">
              <a:spcBef>
                <a:spcPts val="0"/>
              </a:spcBef>
              <a:spcAft>
                <a:spcPts val="0"/>
              </a:spcAft>
              <a:defRPr/>
            </a:pPr>
            <a:endParaRPr lang="en-US" dirty="0"/>
          </a:p>
        </p:txBody>
      </p:sp>
      <p:grpSp>
        <p:nvGrpSpPr>
          <p:cNvPr id="2" name="Group 9"/>
          <p:cNvGrpSpPr>
            <a:grpSpLocks/>
          </p:cNvGrpSpPr>
          <p:nvPr userDrawn="1"/>
        </p:nvGrpSpPr>
        <p:grpSpPr bwMode="auto">
          <a:xfrm>
            <a:off x="0" y="6172201"/>
            <a:ext cx="12188825" cy="224367"/>
            <a:chOff x="0" y="4629150"/>
            <a:chExt cx="9144000" cy="168275"/>
          </a:xfrm>
        </p:grpSpPr>
        <p:pic>
          <p:nvPicPr>
            <p:cNvPr id="7" name="Picture 25" descr="Red Bar"/>
            <p:cNvPicPr>
              <a:picLocks noChangeAspect="1" noChangeArrowheads="1"/>
            </p:cNvPicPr>
            <p:nvPr/>
          </p:nvPicPr>
          <p:blipFill>
            <a:blip r:embed="rId2" cstate="print"/>
            <a:srcRect/>
            <a:stretch>
              <a:fillRect/>
            </a:stretch>
          </p:blipFill>
          <p:spPr bwMode="auto">
            <a:xfrm>
              <a:off x="0" y="4629150"/>
              <a:ext cx="9144000" cy="168275"/>
            </a:xfrm>
            <a:prstGeom prst="rect">
              <a:avLst/>
            </a:prstGeom>
            <a:solidFill>
              <a:schemeClr val="accent1"/>
            </a:solidFill>
            <a:ln w="9525">
              <a:noFill/>
              <a:miter lim="800000"/>
              <a:headEnd/>
              <a:tailEnd/>
            </a:ln>
          </p:spPr>
        </p:pic>
        <p:pic>
          <p:nvPicPr>
            <p:cNvPr id="8" name="Picture 20" descr="Oracle WHITE"/>
            <p:cNvPicPr>
              <a:picLocks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8015479" y="4668926"/>
              <a:ext cx="704056" cy="88722"/>
            </a:xfrm>
            <a:prstGeom prst="rect">
              <a:avLst/>
            </a:prstGeom>
            <a:noFill/>
            <a:ln w="9525">
              <a:noFill/>
              <a:miter lim="800000"/>
              <a:headEnd/>
              <a:tailEnd/>
            </a:ln>
          </p:spPr>
        </p:pic>
      </p:grpSp>
      <p:sp>
        <p:nvSpPr>
          <p:cNvPr id="9" name="Rectangle 8"/>
          <p:cNvSpPr/>
          <p:nvPr userDrawn="1"/>
        </p:nvSpPr>
        <p:spPr>
          <a:xfrm>
            <a:off x="0" y="1"/>
            <a:ext cx="768151" cy="742951"/>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fontAlgn="auto">
              <a:spcBef>
                <a:spcPts val="0"/>
              </a:spcBef>
              <a:spcAft>
                <a:spcPts val="0"/>
              </a:spcAft>
              <a:defRPr/>
            </a:pPr>
            <a:endParaRPr lang="en-US" dirty="0"/>
          </a:p>
        </p:txBody>
      </p:sp>
      <p:sp>
        <p:nvSpPr>
          <p:cNvPr id="17" name="Title 1"/>
          <p:cNvSpPr>
            <a:spLocks noGrp="1"/>
          </p:cNvSpPr>
          <p:nvPr>
            <p:ph type="title"/>
          </p:nvPr>
        </p:nvSpPr>
        <p:spPr>
          <a:xfrm>
            <a:off x="1073029" y="327385"/>
            <a:ext cx="10359637" cy="1015993"/>
          </a:xfrm>
        </p:spPr>
        <p:txBody>
          <a:bodyPr/>
          <a:lstStyle>
            <a:lvl1pPr algn="l" defTabSz="1218987" rtl="0" eaLnBrk="1" latinLnBrk="0" hangingPunct="1">
              <a:lnSpc>
                <a:spcPct val="90000"/>
              </a:lnSpc>
              <a:spcBef>
                <a:spcPct val="0"/>
              </a:spcBef>
              <a:buNone/>
              <a:defRPr lang="en-US" sz="3700" b="1" kern="1200" dirty="0">
                <a:ln w="0">
                  <a:noFill/>
                </a:ln>
                <a:solidFill>
                  <a:schemeClr val="tx1"/>
                </a:solidFill>
                <a:effectLst/>
                <a:latin typeface="Arial" pitchFamily="34" charset="0"/>
                <a:ea typeface="+mj-ea"/>
                <a:cs typeface="Arial" pitchFamily="34" charset="0"/>
              </a:defRPr>
            </a:lvl1pPr>
          </a:lstStyle>
          <a:p>
            <a:r>
              <a:rPr lang="en-US"/>
              <a:t>Click to edit Master title style</a:t>
            </a:r>
            <a:endParaRPr lang="en-US" dirty="0"/>
          </a:p>
        </p:txBody>
      </p:sp>
      <p:sp>
        <p:nvSpPr>
          <p:cNvPr id="5" name="Text Placeholder 4"/>
          <p:cNvSpPr>
            <a:spLocks noGrp="1"/>
          </p:cNvSpPr>
          <p:nvPr>
            <p:ph type="body" sz="quarter" idx="13"/>
          </p:nvPr>
        </p:nvSpPr>
        <p:spPr>
          <a:xfrm>
            <a:off x="1073029" y="1817510"/>
            <a:ext cx="10359637" cy="3488268"/>
          </a:xfrm>
        </p:spPr>
        <p:txBody>
          <a:bodyPr/>
          <a:lstStyle>
            <a:lvl1pPr marL="457120" indent="-457120">
              <a:lnSpc>
                <a:spcPct val="120000"/>
              </a:lnSpc>
              <a:buSzPct val="90000"/>
              <a:buFont typeface="Wingdings" pitchFamily="2" charset="2"/>
              <a:buChar char="§"/>
              <a:defRPr sz="3200">
                <a:solidFill>
                  <a:schemeClr val="tx1"/>
                </a:solidFill>
              </a:defRPr>
            </a:lvl1pPr>
          </a:lstStyle>
          <a:p>
            <a:pPr lvl="0"/>
            <a:r>
              <a:rPr lang="en-US"/>
              <a:t>Click to edit Master text styles</a:t>
            </a:r>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Log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85FCE51-BA3E-43B9-8C27-47617E4B4FE5}" type="datetime1">
              <a:rPr lang="en-US"/>
              <a:pPr/>
              <a:t>1/14/20</a:t>
            </a:fld>
            <a:endParaRPr dirty="0"/>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5" name="TextBox 14"/>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r>
              <a:rPr lang="en-US" sz="800" dirty="0">
                <a:solidFill>
                  <a:schemeClr val="tx1">
                    <a:lumMod val="60000"/>
                    <a:lumOff val="40000"/>
                  </a:schemeClr>
                </a:solidFill>
              </a:rPr>
              <a:t> </a:t>
            </a:r>
            <a:fld id="{A9DDA97E-E47D-48CF-8D55-7AA96BB8F930}" type="slidenum">
              <a:rPr lang="en-US" sz="800" smtClean="0">
                <a:solidFill>
                  <a:schemeClr val="tx1">
                    <a:lumMod val="60000"/>
                    <a:lumOff val="40000"/>
                  </a:schemeClr>
                </a:solidFill>
              </a:rPr>
              <a:pPr/>
              <a:t>‹#›</a:t>
            </a:fld>
            <a:endParaRPr sz="800" dirty="0">
              <a:solidFill>
                <a:schemeClr val="tx1">
                  <a:lumMod val="60000"/>
                  <a:lumOff val="40000"/>
                </a:schemeClr>
              </a:solidFill>
            </a:endParaRPr>
          </a:p>
        </p:txBody>
      </p:sp>
    </p:spTree>
    <p:extLst>
      <p:ext uri="{BB962C8B-B14F-4D97-AF65-F5344CB8AC3E}">
        <p14:creationId xmlns:p14="http://schemas.microsoft.com/office/powerpoint/2010/main" val="306378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2 Logos">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85FCE51-BA3E-43B9-8C27-47617E4B4FE5}" type="datetime1">
              <a:rPr lang="en-US"/>
              <a:pPr/>
              <a:t>1/14/20</a:t>
            </a:fld>
            <a:endParaRPr dirty="0"/>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6" name="TextBox 15"/>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r>
              <a:rPr lang="en-US" sz="800" dirty="0">
                <a:solidFill>
                  <a:schemeClr val="tx1">
                    <a:lumMod val="60000"/>
                    <a:lumOff val="40000"/>
                  </a:schemeClr>
                </a:solidFill>
              </a:rPr>
              <a:t> </a:t>
            </a:r>
            <a:fld id="{A9DDA97E-E47D-48CF-8D55-7AA96BB8F930}" type="slidenum">
              <a:rPr lang="en-US" sz="800" smtClean="0">
                <a:solidFill>
                  <a:schemeClr val="tx1">
                    <a:lumMod val="60000"/>
                    <a:lumOff val="40000"/>
                  </a:schemeClr>
                </a:solidFill>
              </a:rPr>
              <a:pPr/>
              <a:t>‹#›</a:t>
            </a:fld>
            <a:endParaRPr sz="800" dirty="0">
              <a:solidFill>
                <a:schemeClr val="tx1">
                  <a:lumMod val="60000"/>
                  <a:lumOff val="40000"/>
                </a:schemeClr>
              </a:solidFill>
            </a:endParaRPr>
          </a:p>
        </p:txBody>
      </p:sp>
    </p:spTree>
    <p:extLst>
      <p:ext uri="{BB962C8B-B14F-4D97-AF65-F5344CB8AC3E}">
        <p14:creationId xmlns:p14="http://schemas.microsoft.com/office/powerpoint/2010/main" val="1416678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CECCD66E-6DF0-4B16-8ACA-D0D93A7B1DC8}" type="datetime1">
              <a:rPr lang="en-US"/>
              <a:pPr/>
              <a:t>1/14/20</a:t>
            </a:fld>
            <a:endParaRPr dirty="0"/>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E248A2DF-98E5-4437-B842-E0DCD9A6A408}" type="datetime1">
              <a:rPr lang="en-US"/>
              <a:pPr/>
              <a:t>1/14/20</a:t>
            </a:fld>
            <a:endParaRPr dirty="0"/>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noAutofit/>
          </a:bodyPr>
          <a:lstStyle/>
          <a:p>
            <a:fld id="{CECCD66E-6DF0-4B16-8ACA-D0D93A7B1DC8}" type="datetime1">
              <a:rPr lang="en-US"/>
              <a:pPr/>
              <a:t>1/14/20</a:t>
            </a:fld>
            <a:endParaRPr dirty="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C35900-9CAD-4F88-ADA2-63803E0474C8}" type="datetime1">
              <a:rPr lang="en-US"/>
              <a:pPr/>
              <a:t>1/14/20</a:t>
            </a:fld>
            <a:endParaRPr dirty="0"/>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Border"/>
          <p:cNvGrpSpPr/>
          <p:nvPr/>
        </p:nvGrpSpPr>
        <p:grpSpPr>
          <a:xfrm>
            <a:off x="-287" y="0"/>
            <a:ext cx="12189399"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pic>
        <p:nvPicPr>
          <p:cNvPr id="19" name="Oracle red badge logo" descr="Oracle logo in white on red staging background"/>
          <p:cNvPicPr>
            <a:picLocks noChangeAspect="1"/>
          </p:cNvPicPr>
          <p:nvPr/>
        </p:nvPicPr>
        <p:blipFill>
          <a:blip r:embed="rId41"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84412" y="6477000"/>
            <a:ext cx="457200" cy="152400"/>
          </a:xfrm>
          <a:prstGeom prst="rect">
            <a:avLst/>
          </a:prstGeom>
        </p:spPr>
        <p:txBody>
          <a:bodyPr vert="horz" wrap="none" lIns="0" tIns="0" rIns="0" bIns="0" rtlCol="0" anchor="ctr"/>
          <a:lstStyle>
            <a:lvl1pPr algn="l">
              <a:defRPr sz="800" b="0">
                <a:solidFill>
                  <a:schemeClr val="tx1"/>
                </a:solidFill>
              </a:defRPr>
            </a:lvl1pPr>
          </a:lstStyle>
          <a:p>
            <a:fld id="{1EE11BFD-AD4C-4A98-9D38-1958507EA4E5}" type="datetime1">
              <a:rPr lang="en-US" smtClean="0"/>
              <a:pPr/>
              <a:t>1/14/20</a:t>
            </a:fld>
            <a:endParaRPr lang="en-US" dirty="0"/>
          </a:p>
        </p:txBody>
      </p:sp>
      <p:sp>
        <p:nvSpPr>
          <p:cNvPr id="12" name="TextBox 14"/>
          <p:cNvSpPr txBox="1"/>
          <p:nvPr userDrawn="1"/>
        </p:nvSpPr>
        <p:spPr>
          <a:xfrm>
            <a:off x="2817812" y="6477000"/>
            <a:ext cx="9144000" cy="152400"/>
          </a:xfrm>
          <a:prstGeom prst="rect">
            <a:avLst/>
          </a:prstGeom>
          <a:noFill/>
        </p:spPr>
        <p:txBody>
          <a:bodyPr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sz="800" dirty="0">
                <a:solidFill>
                  <a:schemeClr val="tx1">
                    <a:lumMod val="75000"/>
                  </a:schemeClr>
                </a:solidFill>
              </a:rPr>
              <a:t>Copyright © </a:t>
            </a:r>
            <a:r>
              <a:rPr lang="en-US" sz="800" dirty="0">
                <a:solidFill>
                  <a:schemeClr val="tx1">
                    <a:lumMod val="75000"/>
                  </a:schemeClr>
                </a:solidFill>
              </a:rPr>
              <a:t>2020 </a:t>
            </a:r>
            <a:r>
              <a:rPr sz="800" dirty="0">
                <a:solidFill>
                  <a:schemeClr val="tx1">
                    <a:lumMod val="75000"/>
                  </a:schemeClr>
                </a:solidFill>
              </a:rPr>
              <a:t>Oracle and/or its affiliates. All rights reserved.</a:t>
            </a:r>
            <a:r>
              <a:rPr lang="en-US" sz="800" dirty="0">
                <a:solidFill>
                  <a:schemeClr val="tx1">
                    <a:lumMod val="75000"/>
                  </a:schemeClr>
                </a:solidFill>
              </a:rPr>
              <a:t> Licensed under the Creative Commons Attribution 4.0 International License as shown at https://creativecommons.org/licenses/by/4.0/legalcode. </a:t>
            </a:r>
            <a:r>
              <a:rPr sz="800" dirty="0">
                <a:solidFill>
                  <a:schemeClr val="tx1">
                    <a:lumMod val="75000"/>
                  </a:schemeClr>
                </a:solidFill>
              </a:rPr>
              <a:t>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a:t>
            </a:fld>
            <a:endParaRPr sz="800" dirty="0">
              <a:solidFill>
                <a:schemeClr val="tx1">
                  <a:lumMod val="75000"/>
                </a:schemeClr>
              </a:solidFill>
            </a:endParaRPr>
          </a:p>
        </p:txBody>
      </p:sp>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2" r:id="rId3"/>
    <p:sldLayoutId id="2147483689" r:id="rId4"/>
    <p:sldLayoutId id="2147483693" r:id="rId5"/>
    <p:sldLayoutId id="2147483650" r:id="rId6"/>
    <p:sldLayoutId id="2147483663" r:id="rId7"/>
    <p:sldLayoutId id="2147483686" r:id="rId8"/>
    <p:sldLayoutId id="2147483651" r:id="rId9"/>
    <p:sldLayoutId id="2147483665" r:id="rId10"/>
    <p:sldLayoutId id="2147483669" r:id="rId11"/>
    <p:sldLayoutId id="2147483692" r:id="rId12"/>
    <p:sldLayoutId id="2147483683" r:id="rId13"/>
    <p:sldLayoutId id="2147483670" r:id="rId14"/>
    <p:sldLayoutId id="2147483652" r:id="rId15"/>
    <p:sldLayoutId id="2147483671" r:id="rId16"/>
    <p:sldLayoutId id="2147483672" r:id="rId17"/>
    <p:sldLayoutId id="2147483679" r:id="rId18"/>
    <p:sldLayoutId id="2147483685" r:id="rId19"/>
    <p:sldLayoutId id="2147483688" r:id="rId20"/>
    <p:sldLayoutId id="2147483654" r:id="rId21"/>
    <p:sldLayoutId id="2147483666" r:id="rId22"/>
    <p:sldLayoutId id="2147483655" r:id="rId23"/>
    <p:sldLayoutId id="2147483656" r:id="rId24"/>
    <p:sldLayoutId id="2147483657" r:id="rId25"/>
    <p:sldLayoutId id="2147483673" r:id="rId26"/>
    <p:sldLayoutId id="2147483674" r:id="rId27"/>
    <p:sldLayoutId id="2147483682" r:id="rId28"/>
    <p:sldLayoutId id="2147483684" r:id="rId29"/>
    <p:sldLayoutId id="2147483690" r:id="rId30"/>
    <p:sldLayoutId id="2147483691" r:id="rId31"/>
    <p:sldLayoutId id="2147483668" r:id="rId32"/>
    <p:sldLayoutId id="2147483675" r:id="rId33"/>
    <p:sldLayoutId id="2147483676" r:id="rId34"/>
    <p:sldLayoutId id="2147483667" r:id="rId35"/>
    <p:sldLayoutId id="2147483661" r:id="rId36"/>
    <p:sldLayoutId id="2147483687" r:id="rId37"/>
    <p:sldLayoutId id="2147483659" r:id="rId38"/>
    <p:sldLayoutId id="2147483697" r:id="rId3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4" orient="horz" pos="412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05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279400"/>
          </a:xfrm>
        </p:spPr>
        <p:txBody>
          <a:bodyPr/>
          <a:lstStyle/>
          <a:p>
            <a:r>
              <a:rPr lang="en-US" b="1" dirty="0"/>
              <a:t>Creating a Form: Example</a:t>
            </a:r>
          </a:p>
        </p:txBody>
      </p:sp>
      <p:pic>
        <p:nvPicPr>
          <p:cNvPr id="7" name="Picture 6">
            <a:extLst>
              <a:ext uri="{FF2B5EF4-FFF2-40B4-BE49-F238E27FC236}">
                <a16:creationId xmlns:a16="http://schemas.microsoft.com/office/drawing/2014/main" id="{BB812550-6238-6E4D-823D-A0C85B084F1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1812" y="685800"/>
            <a:ext cx="6699250" cy="2305364"/>
          </a:xfrm>
          <a:prstGeom prst="rect">
            <a:avLst/>
          </a:prstGeom>
          <a:ln>
            <a:solidFill>
              <a:srgbClr val="FF0000"/>
            </a:solidFill>
          </a:ln>
        </p:spPr>
      </p:pic>
      <p:pic>
        <p:nvPicPr>
          <p:cNvPr id="12" name="Picture 11">
            <a:extLst>
              <a:ext uri="{FF2B5EF4-FFF2-40B4-BE49-F238E27FC236}">
                <a16:creationId xmlns:a16="http://schemas.microsoft.com/office/drawing/2014/main" id="{519E9B59-E012-8F40-9340-9E007AB9F1E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22812" y="996852"/>
            <a:ext cx="7156450" cy="4547424"/>
          </a:xfrm>
          <a:prstGeom prst="rect">
            <a:avLst/>
          </a:prstGeom>
          <a:ln>
            <a:solidFill>
              <a:srgbClr val="FF0000"/>
            </a:solidFill>
          </a:ln>
        </p:spPr>
      </p:pic>
      <p:pic>
        <p:nvPicPr>
          <p:cNvPr id="14" name="Picture 13">
            <a:extLst>
              <a:ext uri="{FF2B5EF4-FFF2-40B4-BE49-F238E27FC236}">
                <a16:creationId xmlns:a16="http://schemas.microsoft.com/office/drawing/2014/main" id="{8E7993AE-FB46-7040-9101-AA825F6CB93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1812" y="4678343"/>
            <a:ext cx="5334000" cy="1493857"/>
          </a:xfrm>
          <a:prstGeom prst="rect">
            <a:avLst/>
          </a:prstGeom>
          <a:ln>
            <a:solidFill>
              <a:srgbClr val="FF0000"/>
            </a:solidFill>
          </a:ln>
        </p:spPr>
      </p:pic>
      <p:sp>
        <p:nvSpPr>
          <p:cNvPr id="17" name="Oval 144">
            <a:extLst>
              <a:ext uri="{FF2B5EF4-FFF2-40B4-BE49-F238E27FC236}">
                <a16:creationId xmlns:a16="http://schemas.microsoft.com/office/drawing/2014/main" id="{F7C2BED6-C309-124A-B0D8-775E183C70B4}"/>
              </a:ext>
            </a:extLst>
          </p:cNvPr>
          <p:cNvSpPr>
            <a:spLocks noChangeArrowheads="1"/>
          </p:cNvSpPr>
          <p:nvPr/>
        </p:nvSpPr>
        <p:spPr bwMode="blackWhite">
          <a:xfrm>
            <a:off x="1065212" y="814289"/>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19" name="Oval 144">
            <a:extLst>
              <a:ext uri="{FF2B5EF4-FFF2-40B4-BE49-F238E27FC236}">
                <a16:creationId xmlns:a16="http://schemas.microsoft.com/office/drawing/2014/main" id="{1F5C4FB1-7632-2E40-BA12-B3955422E10D}"/>
              </a:ext>
            </a:extLst>
          </p:cNvPr>
          <p:cNvSpPr>
            <a:spLocks noChangeArrowheads="1"/>
          </p:cNvSpPr>
          <p:nvPr/>
        </p:nvSpPr>
        <p:spPr bwMode="blackWhite">
          <a:xfrm>
            <a:off x="11291887" y="4313218"/>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
        <p:nvSpPr>
          <p:cNvPr id="20" name="Oval 144">
            <a:extLst>
              <a:ext uri="{FF2B5EF4-FFF2-40B4-BE49-F238E27FC236}">
                <a16:creationId xmlns:a16="http://schemas.microsoft.com/office/drawing/2014/main" id="{70727435-C5CA-2040-91EE-7229C7F7A7AA}"/>
              </a:ext>
            </a:extLst>
          </p:cNvPr>
          <p:cNvSpPr>
            <a:spLocks noChangeArrowheads="1"/>
          </p:cNvSpPr>
          <p:nvPr/>
        </p:nvSpPr>
        <p:spPr bwMode="blackWhite">
          <a:xfrm>
            <a:off x="1239276" y="4800600"/>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3</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279400"/>
          </a:xfrm>
        </p:spPr>
        <p:txBody>
          <a:bodyPr/>
          <a:lstStyle/>
          <a:p>
            <a:r>
              <a:rPr lang="en-US" b="1" dirty="0"/>
              <a:t>Creating a Form: Example</a:t>
            </a:r>
          </a:p>
        </p:txBody>
      </p:sp>
      <p:pic>
        <p:nvPicPr>
          <p:cNvPr id="4" name="Picture 3">
            <a:extLst>
              <a:ext uri="{FF2B5EF4-FFF2-40B4-BE49-F238E27FC236}">
                <a16:creationId xmlns:a16="http://schemas.microsoft.com/office/drawing/2014/main" id="{1DB53BE7-CDC2-304B-AC43-D7DCF5B4F62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1812" y="685800"/>
            <a:ext cx="6400800" cy="4518700"/>
          </a:xfrm>
          <a:prstGeom prst="rect">
            <a:avLst/>
          </a:prstGeom>
          <a:ln>
            <a:solidFill>
              <a:srgbClr val="FF0000"/>
            </a:solidFill>
          </a:ln>
        </p:spPr>
      </p:pic>
      <p:pic>
        <p:nvPicPr>
          <p:cNvPr id="6" name="Picture 5">
            <a:extLst>
              <a:ext uri="{FF2B5EF4-FFF2-40B4-BE49-F238E27FC236}">
                <a16:creationId xmlns:a16="http://schemas.microsoft.com/office/drawing/2014/main" id="{5852124C-00FA-6D46-9EF5-317D1558F0D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61012" y="1776926"/>
            <a:ext cx="6381606" cy="4519965"/>
          </a:xfrm>
          <a:prstGeom prst="rect">
            <a:avLst/>
          </a:prstGeom>
          <a:ln>
            <a:solidFill>
              <a:srgbClr val="FF0000"/>
            </a:solidFill>
          </a:ln>
        </p:spPr>
      </p:pic>
      <p:sp>
        <p:nvSpPr>
          <p:cNvPr id="11" name="Oval 144">
            <a:extLst>
              <a:ext uri="{FF2B5EF4-FFF2-40B4-BE49-F238E27FC236}">
                <a16:creationId xmlns:a16="http://schemas.microsoft.com/office/drawing/2014/main" id="{5B8DF374-A831-AE49-BC0B-9A1BF2D5B296}"/>
              </a:ext>
            </a:extLst>
          </p:cNvPr>
          <p:cNvSpPr>
            <a:spLocks noChangeArrowheads="1"/>
          </p:cNvSpPr>
          <p:nvPr/>
        </p:nvSpPr>
        <p:spPr bwMode="blackWhite">
          <a:xfrm>
            <a:off x="1065212" y="3671783"/>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4</a:t>
            </a:r>
          </a:p>
        </p:txBody>
      </p:sp>
      <p:sp>
        <p:nvSpPr>
          <p:cNvPr id="12" name="Oval 144">
            <a:extLst>
              <a:ext uri="{FF2B5EF4-FFF2-40B4-BE49-F238E27FC236}">
                <a16:creationId xmlns:a16="http://schemas.microsoft.com/office/drawing/2014/main" id="{73EE5398-7E0D-BC4A-AB56-90E0FB36A7A8}"/>
              </a:ext>
            </a:extLst>
          </p:cNvPr>
          <p:cNvSpPr>
            <a:spLocks noChangeArrowheads="1"/>
          </p:cNvSpPr>
          <p:nvPr/>
        </p:nvSpPr>
        <p:spPr bwMode="blackWhite">
          <a:xfrm>
            <a:off x="11063287" y="4572000"/>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5</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279400"/>
          </a:xfrm>
        </p:spPr>
        <p:txBody>
          <a:bodyPr/>
          <a:lstStyle/>
          <a:p>
            <a:r>
              <a:rPr lang="en-US" b="1" dirty="0"/>
              <a:t>Linking a Report to a Form</a:t>
            </a:r>
          </a:p>
        </p:txBody>
      </p:sp>
      <p:pic>
        <p:nvPicPr>
          <p:cNvPr id="5" name="Picture 4">
            <a:extLst>
              <a:ext uri="{FF2B5EF4-FFF2-40B4-BE49-F238E27FC236}">
                <a16:creationId xmlns:a16="http://schemas.microsoft.com/office/drawing/2014/main" id="{BA827F00-F77B-2740-ADB8-DA694F67CD4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8873" y="683405"/>
            <a:ext cx="5422790" cy="2611955"/>
          </a:xfrm>
          <a:prstGeom prst="rect">
            <a:avLst/>
          </a:prstGeom>
          <a:ln>
            <a:solidFill>
              <a:schemeClr val="tx1"/>
            </a:solidFill>
          </a:ln>
        </p:spPr>
      </p:pic>
      <p:pic>
        <p:nvPicPr>
          <p:cNvPr id="8" name="Picture 7">
            <a:extLst>
              <a:ext uri="{FF2B5EF4-FFF2-40B4-BE49-F238E27FC236}">
                <a16:creationId xmlns:a16="http://schemas.microsoft.com/office/drawing/2014/main" id="{B371128F-916E-AF4E-8973-1173E8C9801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4412" y="683405"/>
            <a:ext cx="5835650" cy="5652929"/>
          </a:xfrm>
          <a:prstGeom prst="rect">
            <a:avLst/>
          </a:prstGeom>
          <a:ln>
            <a:solidFill>
              <a:schemeClr val="tx1"/>
            </a:solidFill>
          </a:ln>
        </p:spPr>
      </p:pic>
      <p:sp>
        <p:nvSpPr>
          <p:cNvPr id="12" name="Oval 144">
            <a:extLst>
              <a:ext uri="{FF2B5EF4-FFF2-40B4-BE49-F238E27FC236}">
                <a16:creationId xmlns:a16="http://schemas.microsoft.com/office/drawing/2014/main" id="{2350C52F-EBD2-F54B-9BE6-2493A3461A1F}"/>
              </a:ext>
            </a:extLst>
          </p:cNvPr>
          <p:cNvSpPr>
            <a:spLocks noChangeArrowheads="1"/>
          </p:cNvSpPr>
          <p:nvPr/>
        </p:nvSpPr>
        <p:spPr bwMode="blackWhite">
          <a:xfrm>
            <a:off x="4265612" y="780242"/>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13" name="Oval 144">
            <a:extLst>
              <a:ext uri="{FF2B5EF4-FFF2-40B4-BE49-F238E27FC236}">
                <a16:creationId xmlns:a16="http://schemas.microsoft.com/office/drawing/2014/main" id="{1FC72099-2FA5-CF4B-89DA-0F2AC21F30F6}"/>
              </a:ext>
            </a:extLst>
          </p:cNvPr>
          <p:cNvSpPr>
            <a:spLocks noChangeArrowheads="1"/>
          </p:cNvSpPr>
          <p:nvPr/>
        </p:nvSpPr>
        <p:spPr bwMode="blackWhite">
          <a:xfrm>
            <a:off x="9349398" y="711114"/>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279400"/>
          </a:xfrm>
        </p:spPr>
        <p:txBody>
          <a:bodyPr/>
          <a:lstStyle/>
          <a:p>
            <a:r>
              <a:rPr lang="en-US" b="1" dirty="0"/>
              <a:t>Linking a Report to a Form</a:t>
            </a:r>
          </a:p>
        </p:txBody>
      </p:sp>
      <p:cxnSp>
        <p:nvCxnSpPr>
          <p:cNvPr id="19" name="Straight Connector 18">
            <a:extLst>
              <a:ext uri="{FF2B5EF4-FFF2-40B4-BE49-F238E27FC236}">
                <a16:creationId xmlns:a16="http://schemas.microsoft.com/office/drawing/2014/main" id="{01D60243-C4DE-F740-8000-97F1E459D35F}"/>
              </a:ext>
            </a:extLst>
          </p:cNvPr>
          <p:cNvCxnSpPr>
            <a:cxnSpLocks/>
            <a:stCxn id="10" idx="3"/>
          </p:cNvCxnSpPr>
          <p:nvPr/>
        </p:nvCxnSpPr>
        <p:spPr>
          <a:xfrm flipV="1">
            <a:off x="1217613" y="5562600"/>
            <a:ext cx="3428999" cy="9004"/>
          </a:xfrm>
          <a:prstGeom prst="line">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C359641-A42B-AD4F-8AA2-B6FA9C45CB7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1662" y="685800"/>
            <a:ext cx="10985500" cy="3975100"/>
          </a:xfrm>
          <a:prstGeom prst="rect">
            <a:avLst/>
          </a:prstGeom>
          <a:ln>
            <a:solidFill>
              <a:srgbClr val="FF0000"/>
            </a:solidFill>
          </a:ln>
        </p:spPr>
      </p:pic>
      <p:pic>
        <p:nvPicPr>
          <p:cNvPr id="7" name="Picture 6">
            <a:extLst>
              <a:ext uri="{FF2B5EF4-FFF2-40B4-BE49-F238E27FC236}">
                <a16:creationId xmlns:a16="http://schemas.microsoft.com/office/drawing/2014/main" id="{59F98406-C611-7447-98F6-AF4BFDC91CD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46612" y="1345756"/>
            <a:ext cx="6324599" cy="4826444"/>
          </a:xfrm>
          <a:prstGeom prst="rect">
            <a:avLst/>
          </a:prstGeom>
          <a:ln>
            <a:solidFill>
              <a:srgbClr val="FF0000"/>
            </a:solidFill>
          </a:ln>
        </p:spPr>
      </p:pic>
      <p:cxnSp>
        <p:nvCxnSpPr>
          <p:cNvPr id="12" name="Straight Connector 11">
            <a:extLst>
              <a:ext uri="{FF2B5EF4-FFF2-40B4-BE49-F238E27FC236}">
                <a16:creationId xmlns:a16="http://schemas.microsoft.com/office/drawing/2014/main" id="{C8C3066F-7A53-1645-A8E6-0CDD85330E1D}"/>
              </a:ext>
            </a:extLst>
          </p:cNvPr>
          <p:cNvCxnSpPr>
            <a:cxnSpLocks/>
          </p:cNvCxnSpPr>
          <p:nvPr/>
        </p:nvCxnSpPr>
        <p:spPr>
          <a:xfrm>
            <a:off x="1217613" y="2362200"/>
            <a:ext cx="1" cy="3200400"/>
          </a:xfrm>
          <a:prstGeom prst="line">
            <a:avLst/>
          </a:prstGeom>
          <a:ln w="38100">
            <a:solidFill>
              <a:srgbClr val="FF0000"/>
            </a:solidFill>
            <a:miter lim="800000"/>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3F4A9E5-B4A0-034B-9AD9-0167015F23ED}"/>
              </a:ext>
            </a:extLst>
          </p:cNvPr>
          <p:cNvSpPr txBox="1"/>
          <p:nvPr/>
        </p:nvSpPr>
        <p:spPr>
          <a:xfrm flipH="1">
            <a:off x="1217613" y="5548744"/>
            <a:ext cx="1733405" cy="45719"/>
          </a:xfrm>
          <a:prstGeom prst="rect">
            <a:avLst/>
          </a:prstGeom>
          <a:noFill/>
        </p:spPr>
        <p:txBody>
          <a:bodyPr wrap="none" lIns="0" tIns="0" rIns="0" bIns="0" rtlCol="0">
            <a:noAutofit/>
          </a:bodyPr>
          <a:lstStyle/>
          <a:p>
            <a:pPr>
              <a:lnSpc>
                <a:spcPct val="90000"/>
              </a:lnSpc>
            </a:pPr>
            <a:endParaRPr lang="en-US" dirty="0"/>
          </a:p>
        </p:txBody>
      </p:sp>
      <p:sp>
        <p:nvSpPr>
          <p:cNvPr id="21" name="Oval 144">
            <a:extLst>
              <a:ext uri="{FF2B5EF4-FFF2-40B4-BE49-F238E27FC236}">
                <a16:creationId xmlns:a16="http://schemas.microsoft.com/office/drawing/2014/main" id="{3FEAEC48-35C2-EF44-B17A-350101EFA01E}"/>
              </a:ext>
            </a:extLst>
          </p:cNvPr>
          <p:cNvSpPr>
            <a:spLocks noChangeArrowheads="1"/>
          </p:cNvSpPr>
          <p:nvPr/>
        </p:nvSpPr>
        <p:spPr bwMode="blackWhite">
          <a:xfrm>
            <a:off x="816264" y="1341437"/>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3</a:t>
            </a:r>
          </a:p>
        </p:txBody>
      </p:sp>
    </p:spTree>
    <p:extLst>
      <p:ext uri="{BB962C8B-B14F-4D97-AF65-F5344CB8AC3E}">
        <p14:creationId xmlns:p14="http://schemas.microsoft.com/office/powerpoint/2010/main" val="3474375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355600"/>
          </a:xfrm>
        </p:spPr>
        <p:txBody>
          <a:bodyPr/>
          <a:lstStyle/>
          <a:p>
            <a:r>
              <a:rPr lang="en-US" b="1" dirty="0"/>
              <a:t>Creating an Editable Interactive Grid</a:t>
            </a:r>
          </a:p>
        </p:txBody>
      </p:sp>
      <p:pic>
        <p:nvPicPr>
          <p:cNvPr id="5" name="Picture 4">
            <a:extLst>
              <a:ext uri="{FF2B5EF4-FFF2-40B4-BE49-F238E27FC236}">
                <a16:creationId xmlns:a16="http://schemas.microsoft.com/office/drawing/2014/main" id="{D4EE5F5E-C424-4B48-B6B9-7F7D864F98E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12961" y="796636"/>
            <a:ext cx="7962901" cy="5344961"/>
          </a:xfrm>
          <a:prstGeom prst="rect">
            <a:avLst/>
          </a:prstGeom>
          <a:ln>
            <a:solidFill>
              <a:schemeClr val="tx1"/>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355600"/>
          </a:xfrm>
        </p:spPr>
        <p:txBody>
          <a:bodyPr/>
          <a:lstStyle/>
          <a:p>
            <a:r>
              <a:rPr lang="en-US" b="1" dirty="0"/>
              <a:t>Creating an Editable Interactive Grid: Different Wizards</a:t>
            </a:r>
          </a:p>
        </p:txBody>
      </p:sp>
      <p:sp>
        <p:nvSpPr>
          <p:cNvPr id="19" name="Rectangle 18"/>
          <p:cNvSpPr txBox="1">
            <a:spLocks noChangeArrowheads="1"/>
          </p:cNvSpPr>
          <p:nvPr/>
        </p:nvSpPr>
        <p:spPr>
          <a:xfrm>
            <a:off x="927371" y="5293178"/>
            <a:ext cx="2362200" cy="30480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sz="2000" b="1" i="0" u="none" strike="noStrike" kern="1200" cap="none" spc="0" normalizeH="0" baseline="0" noProof="0" dirty="0">
                <a:ln>
                  <a:noFill/>
                </a:ln>
                <a:solidFill>
                  <a:schemeClr val="accent3"/>
                </a:solidFill>
                <a:effectLst/>
                <a:uLnTx/>
                <a:uFillTx/>
              </a:rPr>
              <a:t>Create Page Wizard</a:t>
            </a:r>
          </a:p>
        </p:txBody>
      </p:sp>
      <p:sp>
        <p:nvSpPr>
          <p:cNvPr id="3" name="TextBox 2">
            <a:extLst>
              <a:ext uri="{FF2B5EF4-FFF2-40B4-BE49-F238E27FC236}">
                <a16:creationId xmlns:a16="http://schemas.microsoft.com/office/drawing/2014/main" id="{4F76B6AE-53AC-1241-8ED4-923C2E2EF2AC}"/>
              </a:ext>
            </a:extLst>
          </p:cNvPr>
          <p:cNvSpPr txBox="1"/>
          <p:nvPr/>
        </p:nvSpPr>
        <p:spPr>
          <a:xfrm>
            <a:off x="4177862" y="2317531"/>
            <a:ext cx="0" cy="0"/>
          </a:xfrm>
          <a:prstGeom prst="rect">
            <a:avLst/>
          </a:prstGeom>
          <a:noFill/>
        </p:spPr>
        <p:txBody>
          <a:bodyPr wrap="none" lIns="0" tIns="0" rIns="0" bIns="0" rtlCol="0">
            <a:noAutofit/>
          </a:bodyPr>
          <a:lstStyle/>
          <a:p>
            <a:pPr>
              <a:lnSpc>
                <a:spcPct val="90000"/>
              </a:lnSpc>
            </a:pPr>
            <a:endParaRPr lang="en-US" dirty="0"/>
          </a:p>
        </p:txBody>
      </p:sp>
      <p:pic>
        <p:nvPicPr>
          <p:cNvPr id="10" name="Picture 9">
            <a:extLst>
              <a:ext uri="{FF2B5EF4-FFF2-40B4-BE49-F238E27FC236}">
                <a16:creationId xmlns:a16="http://schemas.microsoft.com/office/drawing/2014/main" id="{452CB458-ADDA-8247-BFF3-349BFDE9068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5644" y="774139"/>
            <a:ext cx="3855844" cy="1985550"/>
          </a:xfrm>
          <a:prstGeom prst="rect">
            <a:avLst/>
          </a:prstGeom>
          <a:ln>
            <a:solidFill>
              <a:srgbClr val="FF0000"/>
            </a:solidFill>
          </a:ln>
        </p:spPr>
      </p:pic>
      <p:pic>
        <p:nvPicPr>
          <p:cNvPr id="12" name="Picture 11">
            <a:extLst>
              <a:ext uri="{FF2B5EF4-FFF2-40B4-BE49-F238E27FC236}">
                <a16:creationId xmlns:a16="http://schemas.microsoft.com/office/drawing/2014/main" id="{0EA398CF-C926-784E-9AD3-E4BF27CE88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3958" y="3295489"/>
            <a:ext cx="3876408" cy="1342337"/>
          </a:xfrm>
          <a:prstGeom prst="rect">
            <a:avLst/>
          </a:prstGeom>
          <a:ln>
            <a:solidFill>
              <a:srgbClr val="FF0000"/>
            </a:solidFill>
          </a:ln>
        </p:spPr>
      </p:pic>
      <p:pic>
        <p:nvPicPr>
          <p:cNvPr id="14" name="Picture 13">
            <a:extLst>
              <a:ext uri="{FF2B5EF4-FFF2-40B4-BE49-F238E27FC236}">
                <a16:creationId xmlns:a16="http://schemas.microsoft.com/office/drawing/2014/main" id="{0526703E-EF5C-734C-B26A-13651C664C7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61467" y="762000"/>
            <a:ext cx="3733800" cy="2582082"/>
          </a:xfrm>
          <a:prstGeom prst="rect">
            <a:avLst/>
          </a:prstGeom>
          <a:ln>
            <a:solidFill>
              <a:srgbClr val="FF0000"/>
            </a:solidFill>
          </a:ln>
        </p:spPr>
      </p:pic>
      <p:pic>
        <p:nvPicPr>
          <p:cNvPr id="23" name="Picture 22">
            <a:extLst>
              <a:ext uri="{FF2B5EF4-FFF2-40B4-BE49-F238E27FC236}">
                <a16:creationId xmlns:a16="http://schemas.microsoft.com/office/drawing/2014/main" id="{6AC3F6C9-0D9F-E74E-A899-8BB1EAFF3C6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390384" y="2590800"/>
            <a:ext cx="4568566" cy="3603960"/>
          </a:xfrm>
          <a:prstGeom prst="rect">
            <a:avLst/>
          </a:prstGeom>
          <a:ln>
            <a:solidFill>
              <a:srgbClr val="FF0000"/>
            </a:solidFill>
          </a:ln>
        </p:spPr>
      </p:pic>
      <p:sp>
        <p:nvSpPr>
          <p:cNvPr id="24" name="Rectangle 18">
            <a:extLst>
              <a:ext uri="{FF2B5EF4-FFF2-40B4-BE49-F238E27FC236}">
                <a16:creationId xmlns:a16="http://schemas.microsoft.com/office/drawing/2014/main" id="{052DF294-DBA0-0641-A587-06743E3514DA}"/>
              </a:ext>
            </a:extLst>
          </p:cNvPr>
          <p:cNvSpPr txBox="1">
            <a:spLocks noChangeArrowheads="1"/>
          </p:cNvSpPr>
          <p:nvPr/>
        </p:nvSpPr>
        <p:spPr>
          <a:xfrm>
            <a:off x="4609084" y="5172882"/>
            <a:ext cx="3200400" cy="22860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sz="2000" b="1" i="0" u="none" strike="noStrike" kern="1200" cap="none" spc="0" normalizeH="0" baseline="0" noProof="0" dirty="0">
                <a:ln>
                  <a:noFill/>
                </a:ln>
                <a:solidFill>
                  <a:schemeClr val="accent3"/>
                </a:solidFill>
                <a:effectLst/>
                <a:uLnTx/>
                <a:uFillTx/>
              </a:rPr>
              <a:t>Create Application Wizard</a:t>
            </a:r>
          </a:p>
        </p:txBody>
      </p:sp>
      <p:cxnSp>
        <p:nvCxnSpPr>
          <p:cNvPr id="26" name="Curved Connector 25">
            <a:extLst>
              <a:ext uri="{FF2B5EF4-FFF2-40B4-BE49-F238E27FC236}">
                <a16:creationId xmlns:a16="http://schemas.microsoft.com/office/drawing/2014/main" id="{C83AEB4F-204A-0B43-9450-9B389A446A54}"/>
              </a:ext>
            </a:extLst>
          </p:cNvPr>
          <p:cNvCxnSpPr>
            <a:cxnSpLocks/>
          </p:cNvCxnSpPr>
          <p:nvPr/>
        </p:nvCxnSpPr>
        <p:spPr>
          <a:xfrm rot="5400000" flipH="1" flipV="1">
            <a:off x="6891935" y="4718529"/>
            <a:ext cx="500029" cy="496869"/>
          </a:xfrm>
          <a:prstGeom prst="curvedConnector3">
            <a:avLst>
              <a:gd name="adj1" fmla="val 50000"/>
            </a:avLst>
          </a:prstGeom>
          <a:ln w="28575">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8" name="Curved Connector 27">
            <a:extLst>
              <a:ext uri="{FF2B5EF4-FFF2-40B4-BE49-F238E27FC236}">
                <a16:creationId xmlns:a16="http://schemas.microsoft.com/office/drawing/2014/main" id="{CB00A711-A897-7545-AFA5-49FB33553400}"/>
              </a:ext>
            </a:extLst>
          </p:cNvPr>
          <p:cNvCxnSpPr>
            <a:cxnSpLocks/>
          </p:cNvCxnSpPr>
          <p:nvPr/>
        </p:nvCxnSpPr>
        <p:spPr>
          <a:xfrm rot="5400000" flipH="1" flipV="1">
            <a:off x="1459150" y="4643857"/>
            <a:ext cx="652428" cy="646214"/>
          </a:xfrm>
          <a:prstGeom prst="curvedConnector3">
            <a:avLst>
              <a:gd name="adj1" fmla="val 50000"/>
            </a:avLst>
          </a:prstGeom>
          <a:ln w="28575">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01B5058-36B7-C941-B899-766D7663AD40}"/>
              </a:ext>
            </a:extLst>
          </p:cNvPr>
          <p:cNvCxnSpPr>
            <a:cxnSpLocks/>
          </p:cNvCxnSpPr>
          <p:nvPr/>
        </p:nvCxnSpPr>
        <p:spPr>
          <a:xfrm>
            <a:off x="2284412" y="2745599"/>
            <a:ext cx="0" cy="549890"/>
          </a:xfrm>
          <a:prstGeom prst="line">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7CB43F4-D3C7-A343-9AC8-B1565A205597}"/>
              </a:ext>
            </a:extLst>
          </p:cNvPr>
          <p:cNvCxnSpPr>
            <a:cxnSpLocks/>
          </p:cNvCxnSpPr>
          <p:nvPr/>
        </p:nvCxnSpPr>
        <p:spPr>
          <a:xfrm>
            <a:off x="5742152" y="3344082"/>
            <a:ext cx="0" cy="1293744"/>
          </a:xfrm>
          <a:prstGeom prst="line">
            <a:avLst/>
          </a:prstGeom>
          <a:ln w="38100">
            <a:solidFill>
              <a:srgbClr val="FF0000"/>
            </a:solidFill>
            <a:miter lim="800000"/>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2EA7AC6-6A34-D247-BC23-7F25C09529EA}"/>
              </a:ext>
            </a:extLst>
          </p:cNvPr>
          <p:cNvCxnSpPr>
            <a:cxnSpLocks/>
          </p:cNvCxnSpPr>
          <p:nvPr/>
        </p:nvCxnSpPr>
        <p:spPr>
          <a:xfrm>
            <a:off x="5742152" y="4617099"/>
            <a:ext cx="1648232" cy="0"/>
          </a:xfrm>
          <a:prstGeom prst="line">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355600"/>
          </a:xfrm>
        </p:spPr>
        <p:txBody>
          <a:bodyPr/>
          <a:lstStyle/>
          <a:p>
            <a:r>
              <a:rPr lang="en-US" b="1" dirty="0"/>
              <a:t>Creating an Editable Interactive Grid: Steps</a:t>
            </a:r>
          </a:p>
        </p:txBody>
      </p:sp>
      <p:pic>
        <p:nvPicPr>
          <p:cNvPr id="4" name="Picture 3">
            <a:extLst>
              <a:ext uri="{FF2B5EF4-FFF2-40B4-BE49-F238E27FC236}">
                <a16:creationId xmlns:a16="http://schemas.microsoft.com/office/drawing/2014/main" id="{FBE3EBFA-9918-6E4C-B2BB-3A80ED45B2E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1109" y="775855"/>
            <a:ext cx="6966297" cy="2424545"/>
          </a:xfrm>
          <a:prstGeom prst="rect">
            <a:avLst/>
          </a:prstGeom>
          <a:ln>
            <a:solidFill>
              <a:srgbClr val="FF0000"/>
            </a:solidFill>
          </a:ln>
        </p:spPr>
      </p:pic>
      <p:pic>
        <p:nvPicPr>
          <p:cNvPr id="7" name="Picture 6">
            <a:extLst>
              <a:ext uri="{FF2B5EF4-FFF2-40B4-BE49-F238E27FC236}">
                <a16:creationId xmlns:a16="http://schemas.microsoft.com/office/drawing/2014/main" id="{5EA828BA-BF32-5444-9061-59922196DC7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27412" y="2438400"/>
            <a:ext cx="8484639" cy="3819296"/>
          </a:xfrm>
          <a:prstGeom prst="rect">
            <a:avLst/>
          </a:prstGeom>
          <a:ln>
            <a:solidFill>
              <a:srgbClr val="FF0000"/>
            </a:solidFill>
          </a:ln>
        </p:spPr>
      </p:pic>
      <p:sp>
        <p:nvSpPr>
          <p:cNvPr id="11" name="Oval 144">
            <a:extLst>
              <a:ext uri="{FF2B5EF4-FFF2-40B4-BE49-F238E27FC236}">
                <a16:creationId xmlns:a16="http://schemas.microsoft.com/office/drawing/2014/main" id="{87E4FA96-638C-B64C-AADB-4CCB7F336139}"/>
              </a:ext>
            </a:extLst>
          </p:cNvPr>
          <p:cNvSpPr>
            <a:spLocks noChangeArrowheads="1"/>
          </p:cNvSpPr>
          <p:nvPr/>
        </p:nvSpPr>
        <p:spPr bwMode="blackWhite">
          <a:xfrm>
            <a:off x="10459373" y="2590800"/>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
        <p:nvSpPr>
          <p:cNvPr id="12" name="Oval 144">
            <a:extLst>
              <a:ext uri="{FF2B5EF4-FFF2-40B4-BE49-F238E27FC236}">
                <a16:creationId xmlns:a16="http://schemas.microsoft.com/office/drawing/2014/main" id="{8B8C6253-E39C-544A-AF0C-5292D4A5BE5D}"/>
              </a:ext>
            </a:extLst>
          </p:cNvPr>
          <p:cNvSpPr>
            <a:spLocks noChangeArrowheads="1"/>
          </p:cNvSpPr>
          <p:nvPr/>
        </p:nvSpPr>
        <p:spPr bwMode="blackWhite">
          <a:xfrm>
            <a:off x="760412" y="1038657"/>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355600"/>
          </a:xfrm>
        </p:spPr>
        <p:txBody>
          <a:bodyPr/>
          <a:lstStyle/>
          <a:p>
            <a:r>
              <a:rPr lang="en-US" b="1" dirty="0"/>
              <a:t>Creating an Editable Interactive Grid: Steps</a:t>
            </a:r>
          </a:p>
        </p:txBody>
      </p:sp>
      <p:pic>
        <p:nvPicPr>
          <p:cNvPr id="5" name="Picture 4">
            <a:extLst>
              <a:ext uri="{FF2B5EF4-FFF2-40B4-BE49-F238E27FC236}">
                <a16:creationId xmlns:a16="http://schemas.microsoft.com/office/drawing/2014/main" id="{BFA59305-AEBE-3846-BB9B-DC73ED4C217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4079" y="782782"/>
            <a:ext cx="6172200" cy="2824399"/>
          </a:xfrm>
          <a:prstGeom prst="rect">
            <a:avLst/>
          </a:prstGeom>
          <a:ln>
            <a:solidFill>
              <a:srgbClr val="FF0000"/>
            </a:solidFill>
          </a:ln>
        </p:spPr>
      </p:pic>
      <p:sp>
        <p:nvSpPr>
          <p:cNvPr id="14" name="Oval 144">
            <a:extLst>
              <a:ext uri="{FF2B5EF4-FFF2-40B4-BE49-F238E27FC236}">
                <a16:creationId xmlns:a16="http://schemas.microsoft.com/office/drawing/2014/main" id="{1757DAB4-D784-4F48-8A90-57B7D2A49057}"/>
              </a:ext>
            </a:extLst>
          </p:cNvPr>
          <p:cNvSpPr>
            <a:spLocks noChangeArrowheads="1"/>
          </p:cNvSpPr>
          <p:nvPr/>
        </p:nvSpPr>
        <p:spPr bwMode="blackWhite">
          <a:xfrm>
            <a:off x="597747" y="960437"/>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3</a:t>
            </a:r>
          </a:p>
        </p:txBody>
      </p:sp>
      <p:pic>
        <p:nvPicPr>
          <p:cNvPr id="4" name="Picture 3" descr="A screenshot of a cell phone&#10;&#10;Description automatically generated">
            <a:extLst>
              <a:ext uri="{FF2B5EF4-FFF2-40B4-BE49-F238E27FC236}">
                <a16:creationId xmlns:a16="http://schemas.microsoft.com/office/drawing/2014/main" id="{59E319D6-2633-AD44-9A0E-1FCE80739B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0012" y="1029272"/>
            <a:ext cx="6629400" cy="5197382"/>
          </a:xfrm>
          <a:prstGeom prst="rect">
            <a:avLst/>
          </a:prstGeom>
          <a:ln>
            <a:solidFill>
              <a:schemeClr val="accent1"/>
            </a:solidFill>
          </a:ln>
        </p:spPr>
      </p:pic>
      <p:sp>
        <p:nvSpPr>
          <p:cNvPr id="9" name="Oval 144">
            <a:extLst>
              <a:ext uri="{FF2B5EF4-FFF2-40B4-BE49-F238E27FC236}">
                <a16:creationId xmlns:a16="http://schemas.microsoft.com/office/drawing/2014/main" id="{CA1A5750-BE66-1E48-826F-9660A2C49706}"/>
              </a:ext>
            </a:extLst>
          </p:cNvPr>
          <p:cNvSpPr>
            <a:spLocks noChangeArrowheads="1"/>
          </p:cNvSpPr>
          <p:nvPr/>
        </p:nvSpPr>
        <p:spPr bwMode="blackWhite">
          <a:xfrm>
            <a:off x="10987087" y="894521"/>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4</a:t>
            </a:r>
          </a:p>
        </p:txBody>
      </p:sp>
    </p:spTree>
    <p:extLst>
      <p:ext uri="{BB962C8B-B14F-4D97-AF65-F5344CB8AC3E}">
        <p14:creationId xmlns:p14="http://schemas.microsoft.com/office/powerpoint/2010/main" val="3592741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355600"/>
          </a:xfrm>
        </p:spPr>
        <p:txBody>
          <a:bodyPr/>
          <a:lstStyle/>
          <a:p>
            <a:r>
              <a:rPr lang="en-US" b="1" dirty="0"/>
              <a:t>Understanding Master Detail Forms</a:t>
            </a:r>
          </a:p>
        </p:txBody>
      </p:sp>
      <p:pic>
        <p:nvPicPr>
          <p:cNvPr id="4" name="Picture 3">
            <a:extLst>
              <a:ext uri="{FF2B5EF4-FFF2-40B4-BE49-F238E27FC236}">
                <a16:creationId xmlns:a16="http://schemas.microsoft.com/office/drawing/2014/main" id="{9129CE76-B049-3942-BA0D-C3D55B1945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1812" y="762000"/>
            <a:ext cx="8185150" cy="4259033"/>
          </a:xfrm>
          <a:prstGeom prst="rect">
            <a:avLst/>
          </a:prstGeom>
          <a:ln>
            <a:solidFill>
              <a:srgbClr val="FF0000"/>
            </a:solidFill>
          </a:ln>
        </p:spPr>
      </p:pic>
      <p:pic>
        <p:nvPicPr>
          <p:cNvPr id="8" name="Picture 7">
            <a:extLst>
              <a:ext uri="{FF2B5EF4-FFF2-40B4-BE49-F238E27FC236}">
                <a16:creationId xmlns:a16="http://schemas.microsoft.com/office/drawing/2014/main" id="{7DDF1B43-8AC5-2844-94A8-BD3A48A88A1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789612" y="3389567"/>
            <a:ext cx="6019800" cy="2875530"/>
          </a:xfrm>
          <a:prstGeom prst="rect">
            <a:avLst/>
          </a:prstGeom>
          <a:ln>
            <a:solidFill>
              <a:srgbClr val="FF0000"/>
            </a:solidFill>
          </a:ln>
        </p:spPr>
      </p:pic>
    </p:spTree>
    <p:extLst>
      <p:ext uri="{BB962C8B-B14F-4D97-AF65-F5344CB8AC3E}">
        <p14:creationId xmlns:p14="http://schemas.microsoft.com/office/powerpoint/2010/main" val="170341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355600"/>
          </a:xfrm>
        </p:spPr>
        <p:txBody>
          <a:bodyPr/>
          <a:lstStyle/>
          <a:p>
            <a:r>
              <a:rPr lang="en-US" b="1" dirty="0"/>
              <a:t>Creating a Side by Side Master Detail Form</a:t>
            </a:r>
          </a:p>
        </p:txBody>
      </p:sp>
      <p:pic>
        <p:nvPicPr>
          <p:cNvPr id="4" name="Picture 3">
            <a:extLst>
              <a:ext uri="{FF2B5EF4-FFF2-40B4-BE49-F238E27FC236}">
                <a16:creationId xmlns:a16="http://schemas.microsoft.com/office/drawing/2014/main" id="{D0D0350B-DC6B-FD4C-BBC7-8552347B4B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8387" y="769441"/>
            <a:ext cx="10052050" cy="5422964"/>
          </a:xfrm>
          <a:prstGeom prst="rect">
            <a:avLst/>
          </a:prstGeom>
          <a:ln>
            <a:solidFill>
              <a:schemeClr val="tx1"/>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apex-r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55377" y="592109"/>
            <a:ext cx="2792245" cy="2792245"/>
          </a:xfrm>
          <a:prstGeom prst="rect">
            <a:avLst/>
          </a:prstGeom>
        </p:spPr>
      </p:pic>
      <p:sp>
        <p:nvSpPr>
          <p:cNvPr id="7" name="Title 3"/>
          <p:cNvSpPr txBox="1">
            <a:spLocks/>
          </p:cNvSpPr>
          <p:nvPr/>
        </p:nvSpPr>
        <p:spPr>
          <a:xfrm>
            <a:off x="455612" y="2895600"/>
            <a:ext cx="11125199" cy="1470025"/>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sz="4800" b="1" dirty="0"/>
              <a:t>Unit 8: Creating and Using Forms</a:t>
            </a:r>
          </a:p>
        </p:txBody>
      </p:sp>
    </p:spTree>
    <p:extLst>
      <p:ext uri="{BB962C8B-B14F-4D97-AF65-F5344CB8AC3E}">
        <p14:creationId xmlns:p14="http://schemas.microsoft.com/office/powerpoint/2010/main" val="669153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279400"/>
          </a:xfrm>
        </p:spPr>
        <p:txBody>
          <a:bodyPr/>
          <a:lstStyle/>
          <a:p>
            <a:r>
              <a:rPr lang="en-US" b="1" dirty="0"/>
              <a:t>Creating a Side by Side Master Detail: Steps</a:t>
            </a:r>
          </a:p>
        </p:txBody>
      </p:sp>
      <p:pic>
        <p:nvPicPr>
          <p:cNvPr id="5" name="Picture 4">
            <a:extLst>
              <a:ext uri="{FF2B5EF4-FFF2-40B4-BE49-F238E27FC236}">
                <a16:creationId xmlns:a16="http://schemas.microsoft.com/office/drawing/2014/main" id="{52EDB024-5A33-5E4E-BF94-E87A525044E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89612" y="658091"/>
            <a:ext cx="6121932" cy="5472491"/>
          </a:xfrm>
          <a:prstGeom prst="rect">
            <a:avLst/>
          </a:prstGeom>
          <a:ln>
            <a:solidFill>
              <a:srgbClr val="FF0000"/>
            </a:solidFill>
          </a:ln>
        </p:spPr>
      </p:pic>
      <p:pic>
        <p:nvPicPr>
          <p:cNvPr id="7" name="Picture 6">
            <a:extLst>
              <a:ext uri="{FF2B5EF4-FFF2-40B4-BE49-F238E27FC236}">
                <a16:creationId xmlns:a16="http://schemas.microsoft.com/office/drawing/2014/main" id="{41571EA3-AF0B-7748-9366-2A4BDAEACB4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03672" y="1192174"/>
            <a:ext cx="6571879" cy="5190099"/>
          </a:xfrm>
          <a:prstGeom prst="rect">
            <a:avLst/>
          </a:prstGeom>
          <a:ln>
            <a:solidFill>
              <a:srgbClr val="FF0000"/>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355600"/>
          </a:xfrm>
        </p:spPr>
        <p:txBody>
          <a:bodyPr/>
          <a:lstStyle/>
          <a:p>
            <a:r>
              <a:rPr lang="en-US" b="1" dirty="0"/>
              <a:t>Creating a Stacked Master Detail Form</a:t>
            </a:r>
          </a:p>
        </p:txBody>
      </p:sp>
      <p:pic>
        <p:nvPicPr>
          <p:cNvPr id="4" name="Picture 3">
            <a:extLst>
              <a:ext uri="{FF2B5EF4-FFF2-40B4-BE49-F238E27FC236}">
                <a16:creationId xmlns:a16="http://schemas.microsoft.com/office/drawing/2014/main" id="{E559F381-06AF-9742-B6BB-0E225623BA1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8212" y="782781"/>
            <a:ext cx="9144000" cy="5494509"/>
          </a:xfrm>
          <a:prstGeom prst="rect">
            <a:avLst/>
          </a:prstGeom>
          <a:ln>
            <a:solidFill>
              <a:schemeClr val="tx1"/>
            </a:solidFill>
          </a:ln>
        </p:spPr>
      </p:pic>
    </p:spTree>
    <p:extLst>
      <p:ext uri="{BB962C8B-B14F-4D97-AF65-F5344CB8AC3E}">
        <p14:creationId xmlns:p14="http://schemas.microsoft.com/office/powerpoint/2010/main" val="205484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279400"/>
          </a:xfrm>
        </p:spPr>
        <p:txBody>
          <a:bodyPr/>
          <a:lstStyle/>
          <a:p>
            <a:r>
              <a:rPr lang="en-US" b="1" dirty="0"/>
              <a:t>Creating a Stacked Master Detail: Steps</a:t>
            </a:r>
          </a:p>
        </p:txBody>
      </p:sp>
      <p:pic>
        <p:nvPicPr>
          <p:cNvPr id="4" name="Picture 3">
            <a:extLst>
              <a:ext uri="{FF2B5EF4-FFF2-40B4-BE49-F238E27FC236}">
                <a16:creationId xmlns:a16="http://schemas.microsoft.com/office/drawing/2014/main" id="{04B3979E-4BFA-F843-88AF-2752572E761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1947" y="723900"/>
            <a:ext cx="9029700" cy="4660900"/>
          </a:xfrm>
          <a:prstGeom prst="rect">
            <a:avLst/>
          </a:prstGeom>
          <a:ln>
            <a:solidFill>
              <a:srgbClr val="FF0000"/>
            </a:solidFill>
          </a:ln>
        </p:spPr>
      </p:pic>
      <p:pic>
        <p:nvPicPr>
          <p:cNvPr id="6" name="Picture 5">
            <a:extLst>
              <a:ext uri="{FF2B5EF4-FFF2-40B4-BE49-F238E27FC236}">
                <a16:creationId xmlns:a16="http://schemas.microsoft.com/office/drawing/2014/main" id="{DF04D2AE-3B7C-C947-8CD4-701333C11F1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99212" y="3429000"/>
            <a:ext cx="5511800" cy="2905974"/>
          </a:xfrm>
          <a:prstGeom prst="rect">
            <a:avLst/>
          </a:prstGeom>
          <a:ln>
            <a:solidFill>
              <a:srgbClr val="FF0000"/>
            </a:solidFill>
          </a:ln>
        </p:spPr>
      </p:pic>
      <p:sp>
        <p:nvSpPr>
          <p:cNvPr id="11" name="Oval 144">
            <a:extLst>
              <a:ext uri="{FF2B5EF4-FFF2-40B4-BE49-F238E27FC236}">
                <a16:creationId xmlns:a16="http://schemas.microsoft.com/office/drawing/2014/main" id="{2B7C17F7-6B21-274E-9E30-A6123F7F8563}"/>
              </a:ext>
            </a:extLst>
          </p:cNvPr>
          <p:cNvSpPr>
            <a:spLocks noChangeArrowheads="1"/>
          </p:cNvSpPr>
          <p:nvPr/>
        </p:nvSpPr>
        <p:spPr bwMode="blackWhite">
          <a:xfrm>
            <a:off x="836612" y="978324"/>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15" name="Oval 144">
            <a:extLst>
              <a:ext uri="{FF2B5EF4-FFF2-40B4-BE49-F238E27FC236}">
                <a16:creationId xmlns:a16="http://schemas.microsoft.com/office/drawing/2014/main" id="{EA07F7E2-A561-4244-805C-8243BA33C754}"/>
              </a:ext>
            </a:extLst>
          </p:cNvPr>
          <p:cNvSpPr>
            <a:spLocks noChangeArrowheads="1"/>
          </p:cNvSpPr>
          <p:nvPr/>
        </p:nvSpPr>
        <p:spPr bwMode="blackWhite">
          <a:xfrm>
            <a:off x="11464315" y="3429000"/>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Tree>
    <p:extLst>
      <p:ext uri="{BB962C8B-B14F-4D97-AF65-F5344CB8AC3E}">
        <p14:creationId xmlns:p14="http://schemas.microsoft.com/office/powerpoint/2010/main" val="409676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279400"/>
          </a:xfrm>
        </p:spPr>
        <p:txBody>
          <a:bodyPr/>
          <a:lstStyle/>
          <a:p>
            <a:r>
              <a:rPr lang="en-US" b="1" dirty="0"/>
              <a:t>Creating a Stacked Master Detail: Steps</a:t>
            </a:r>
          </a:p>
        </p:txBody>
      </p:sp>
      <p:pic>
        <p:nvPicPr>
          <p:cNvPr id="5" name="Picture 4">
            <a:extLst>
              <a:ext uri="{FF2B5EF4-FFF2-40B4-BE49-F238E27FC236}">
                <a16:creationId xmlns:a16="http://schemas.microsoft.com/office/drawing/2014/main" id="{34410083-9ECB-844A-BD02-DE1F599C3BC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8101" y="760412"/>
            <a:ext cx="8497091" cy="3441700"/>
          </a:xfrm>
          <a:prstGeom prst="rect">
            <a:avLst/>
          </a:prstGeom>
          <a:ln>
            <a:solidFill>
              <a:srgbClr val="FF0000"/>
            </a:solidFill>
          </a:ln>
        </p:spPr>
      </p:pic>
      <p:pic>
        <p:nvPicPr>
          <p:cNvPr id="8" name="Picture 7">
            <a:extLst>
              <a:ext uri="{FF2B5EF4-FFF2-40B4-BE49-F238E27FC236}">
                <a16:creationId xmlns:a16="http://schemas.microsoft.com/office/drawing/2014/main" id="{5FC5049E-BC3F-7047-A0AC-76643E94709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95710" y="2832961"/>
            <a:ext cx="7404100" cy="3441700"/>
          </a:xfrm>
          <a:prstGeom prst="rect">
            <a:avLst/>
          </a:prstGeom>
          <a:ln>
            <a:solidFill>
              <a:srgbClr val="FF0000"/>
            </a:solidFill>
          </a:ln>
        </p:spPr>
      </p:pic>
      <p:sp>
        <p:nvSpPr>
          <p:cNvPr id="11" name="Oval 144">
            <a:extLst>
              <a:ext uri="{FF2B5EF4-FFF2-40B4-BE49-F238E27FC236}">
                <a16:creationId xmlns:a16="http://schemas.microsoft.com/office/drawing/2014/main" id="{012DBC4F-53BD-0141-9397-4D78CC64644F}"/>
              </a:ext>
            </a:extLst>
          </p:cNvPr>
          <p:cNvSpPr>
            <a:spLocks noChangeArrowheads="1"/>
          </p:cNvSpPr>
          <p:nvPr/>
        </p:nvSpPr>
        <p:spPr bwMode="blackWhite">
          <a:xfrm>
            <a:off x="836612" y="914400"/>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3</a:t>
            </a:r>
          </a:p>
        </p:txBody>
      </p:sp>
      <p:sp>
        <p:nvSpPr>
          <p:cNvPr id="12" name="Oval 144">
            <a:extLst>
              <a:ext uri="{FF2B5EF4-FFF2-40B4-BE49-F238E27FC236}">
                <a16:creationId xmlns:a16="http://schemas.microsoft.com/office/drawing/2014/main" id="{96149E9D-B49D-7047-A8EE-2788AF873C81}"/>
              </a:ext>
            </a:extLst>
          </p:cNvPr>
          <p:cNvSpPr>
            <a:spLocks noChangeArrowheads="1"/>
          </p:cNvSpPr>
          <p:nvPr/>
        </p:nvSpPr>
        <p:spPr bwMode="blackWhite">
          <a:xfrm>
            <a:off x="11195599" y="3063875"/>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4</a:t>
            </a:r>
          </a:p>
        </p:txBody>
      </p:sp>
    </p:spTree>
    <p:extLst>
      <p:ext uri="{BB962C8B-B14F-4D97-AF65-F5344CB8AC3E}">
        <p14:creationId xmlns:p14="http://schemas.microsoft.com/office/powerpoint/2010/main" val="1382177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279400"/>
          </a:xfrm>
        </p:spPr>
        <p:txBody>
          <a:bodyPr/>
          <a:lstStyle/>
          <a:p>
            <a:r>
              <a:rPr lang="en-US" b="1" dirty="0"/>
              <a:t>Creating a Stacked Master Detail: Steps</a:t>
            </a:r>
          </a:p>
        </p:txBody>
      </p:sp>
      <p:pic>
        <p:nvPicPr>
          <p:cNvPr id="5" name="Picture 4" descr="A screenshot of a cell phone&#10;&#10;Description automatically generated">
            <a:extLst>
              <a:ext uri="{FF2B5EF4-FFF2-40B4-BE49-F238E27FC236}">
                <a16:creationId xmlns:a16="http://schemas.microsoft.com/office/drawing/2014/main" id="{2A57030D-0795-4049-9AC8-5289792B38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812" y="888822"/>
            <a:ext cx="6406757" cy="4749978"/>
          </a:xfrm>
          <a:prstGeom prst="rect">
            <a:avLst/>
          </a:prstGeom>
          <a:ln>
            <a:solidFill>
              <a:srgbClr val="FF0000"/>
            </a:solidFill>
          </a:ln>
        </p:spPr>
      </p:pic>
      <p:pic>
        <p:nvPicPr>
          <p:cNvPr id="8" name="Picture 7" descr="A screenshot of a cell phone&#10;&#10;Description automatically generated">
            <a:extLst>
              <a:ext uri="{FF2B5EF4-FFF2-40B4-BE49-F238E27FC236}">
                <a16:creationId xmlns:a16="http://schemas.microsoft.com/office/drawing/2014/main" id="{D19FF5FF-5896-EE4A-B078-EACE886548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4382" y="1039613"/>
            <a:ext cx="6215537" cy="4929565"/>
          </a:xfrm>
          <a:prstGeom prst="rect">
            <a:avLst/>
          </a:prstGeom>
          <a:ln>
            <a:solidFill>
              <a:srgbClr val="FF0000"/>
            </a:solidFill>
          </a:ln>
        </p:spPr>
      </p:pic>
      <p:sp>
        <p:nvSpPr>
          <p:cNvPr id="11" name="Oval 144">
            <a:extLst>
              <a:ext uri="{FF2B5EF4-FFF2-40B4-BE49-F238E27FC236}">
                <a16:creationId xmlns:a16="http://schemas.microsoft.com/office/drawing/2014/main" id="{1E85EC20-1CAF-4642-8F4F-41467D179F15}"/>
              </a:ext>
            </a:extLst>
          </p:cNvPr>
          <p:cNvSpPr>
            <a:spLocks noChangeArrowheads="1"/>
          </p:cNvSpPr>
          <p:nvPr/>
        </p:nvSpPr>
        <p:spPr bwMode="blackWhite">
          <a:xfrm>
            <a:off x="597175" y="765195"/>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5</a:t>
            </a:r>
          </a:p>
        </p:txBody>
      </p:sp>
      <p:sp>
        <p:nvSpPr>
          <p:cNvPr id="12" name="Oval 144">
            <a:extLst>
              <a:ext uri="{FF2B5EF4-FFF2-40B4-BE49-F238E27FC236}">
                <a16:creationId xmlns:a16="http://schemas.microsoft.com/office/drawing/2014/main" id="{B9483C68-50D7-AE41-81AA-175EA1D68E72}"/>
              </a:ext>
            </a:extLst>
          </p:cNvPr>
          <p:cNvSpPr>
            <a:spLocks noChangeArrowheads="1"/>
          </p:cNvSpPr>
          <p:nvPr/>
        </p:nvSpPr>
        <p:spPr bwMode="blackWhite">
          <a:xfrm>
            <a:off x="6943952" y="5841822"/>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6</a:t>
            </a:r>
          </a:p>
        </p:txBody>
      </p:sp>
    </p:spTree>
    <p:extLst>
      <p:ext uri="{BB962C8B-B14F-4D97-AF65-F5344CB8AC3E}">
        <p14:creationId xmlns:p14="http://schemas.microsoft.com/office/powerpoint/2010/main" val="948596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355600"/>
          </a:xfrm>
        </p:spPr>
        <p:txBody>
          <a:bodyPr/>
          <a:lstStyle/>
          <a:p>
            <a:r>
              <a:rPr lang="en-US" b="1" dirty="0"/>
              <a:t>Creating a Two Page Drill Down Master Detail</a:t>
            </a:r>
          </a:p>
        </p:txBody>
      </p:sp>
      <p:cxnSp>
        <p:nvCxnSpPr>
          <p:cNvPr id="7" name="Straight Connector 6"/>
          <p:cNvCxnSpPr>
            <a:cxnSpLocks/>
          </p:cNvCxnSpPr>
          <p:nvPr/>
        </p:nvCxnSpPr>
        <p:spPr>
          <a:xfrm>
            <a:off x="1065212" y="4363173"/>
            <a:ext cx="2971800" cy="0"/>
          </a:xfrm>
          <a:prstGeom prst="line">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6" name="Rectangle 18">
            <a:extLst>
              <a:ext uri="{FF2B5EF4-FFF2-40B4-BE49-F238E27FC236}">
                <a16:creationId xmlns:a16="http://schemas.microsoft.com/office/drawing/2014/main" id="{8D4F8834-9ADA-2B4D-AFE5-90A60391BBFB}"/>
              </a:ext>
            </a:extLst>
          </p:cNvPr>
          <p:cNvSpPr txBox="1">
            <a:spLocks noChangeArrowheads="1"/>
          </p:cNvSpPr>
          <p:nvPr/>
        </p:nvSpPr>
        <p:spPr>
          <a:xfrm>
            <a:off x="1223354" y="3638592"/>
            <a:ext cx="2971800" cy="691896"/>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sz="2000" b="1" i="0" u="none" strike="noStrike" kern="1200" cap="none" spc="0" normalizeH="0" baseline="0" noProof="0" dirty="0">
                <a:ln>
                  <a:noFill/>
                </a:ln>
                <a:solidFill>
                  <a:schemeClr val="accent3"/>
                </a:solidFill>
                <a:effectLst/>
                <a:uLnTx/>
                <a:uFillTx/>
              </a:rPr>
              <a:t>Interactive Report for the master table</a:t>
            </a:r>
          </a:p>
        </p:txBody>
      </p:sp>
      <p:sp>
        <p:nvSpPr>
          <p:cNvPr id="27" name="Rectangle 18">
            <a:extLst>
              <a:ext uri="{FF2B5EF4-FFF2-40B4-BE49-F238E27FC236}">
                <a16:creationId xmlns:a16="http://schemas.microsoft.com/office/drawing/2014/main" id="{D76226A4-1F36-D34A-A77A-70C31B106F37}"/>
              </a:ext>
            </a:extLst>
          </p:cNvPr>
          <p:cNvSpPr txBox="1">
            <a:spLocks noChangeArrowheads="1"/>
          </p:cNvSpPr>
          <p:nvPr/>
        </p:nvSpPr>
        <p:spPr>
          <a:xfrm>
            <a:off x="684902" y="5395125"/>
            <a:ext cx="3505200" cy="691896"/>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sz="2000" b="1" i="0" u="none" strike="noStrike" kern="1200" cap="none" spc="0" normalizeH="0" baseline="0" noProof="0" dirty="0">
                <a:ln>
                  <a:noFill/>
                </a:ln>
                <a:solidFill>
                  <a:schemeClr val="accent3"/>
                </a:solidFill>
                <a:effectLst/>
                <a:uLnTx/>
                <a:uFillTx/>
              </a:rPr>
              <a:t>Standard form for the master and interactive grid for the detail</a:t>
            </a:r>
          </a:p>
        </p:txBody>
      </p:sp>
      <p:pic>
        <p:nvPicPr>
          <p:cNvPr id="4" name="Picture 3">
            <a:extLst>
              <a:ext uri="{FF2B5EF4-FFF2-40B4-BE49-F238E27FC236}">
                <a16:creationId xmlns:a16="http://schemas.microsoft.com/office/drawing/2014/main" id="{4973AE2D-4376-D04D-A2D3-2C833961E7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1812" y="687184"/>
            <a:ext cx="8762997" cy="2410741"/>
          </a:xfrm>
          <a:prstGeom prst="rect">
            <a:avLst/>
          </a:prstGeom>
          <a:ln>
            <a:solidFill>
              <a:srgbClr val="FF0000"/>
            </a:solidFill>
          </a:ln>
        </p:spPr>
      </p:pic>
      <p:pic>
        <p:nvPicPr>
          <p:cNvPr id="15" name="Picture 14">
            <a:extLst>
              <a:ext uri="{FF2B5EF4-FFF2-40B4-BE49-F238E27FC236}">
                <a16:creationId xmlns:a16="http://schemas.microsoft.com/office/drawing/2014/main" id="{C1BD72CD-E194-2F4C-A8EC-20BA0E88C93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37012" y="1892554"/>
            <a:ext cx="7913314" cy="4359575"/>
          </a:xfrm>
          <a:prstGeom prst="rect">
            <a:avLst/>
          </a:prstGeom>
          <a:ln>
            <a:solidFill>
              <a:srgbClr val="FF0000"/>
            </a:solidFill>
          </a:ln>
        </p:spPr>
      </p:pic>
      <p:cxnSp>
        <p:nvCxnSpPr>
          <p:cNvPr id="17" name="Straight Connector 16">
            <a:extLst>
              <a:ext uri="{FF2B5EF4-FFF2-40B4-BE49-F238E27FC236}">
                <a16:creationId xmlns:a16="http://schemas.microsoft.com/office/drawing/2014/main" id="{80C81C24-85C0-B94F-8115-F590AD5D6511}"/>
              </a:ext>
            </a:extLst>
          </p:cNvPr>
          <p:cNvCxnSpPr>
            <a:cxnSpLocks/>
          </p:cNvCxnSpPr>
          <p:nvPr/>
        </p:nvCxnSpPr>
        <p:spPr>
          <a:xfrm flipV="1">
            <a:off x="1065212" y="1892556"/>
            <a:ext cx="0" cy="2475094"/>
          </a:xfrm>
          <a:prstGeom prst="line">
            <a:avLst/>
          </a:prstGeom>
          <a:ln w="38100">
            <a:solidFill>
              <a:srgbClr val="FF0000"/>
            </a:solidFill>
            <a:miter lim="800000"/>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985A4D3A-4A03-FA45-9C38-E2F5E693C910}"/>
              </a:ext>
            </a:extLst>
          </p:cNvPr>
          <p:cNvCxnSpPr>
            <a:cxnSpLocks/>
          </p:cNvCxnSpPr>
          <p:nvPr/>
        </p:nvCxnSpPr>
        <p:spPr>
          <a:xfrm rot="5400000" flipH="1" flipV="1">
            <a:off x="3538620" y="4809560"/>
            <a:ext cx="768874" cy="534090"/>
          </a:xfrm>
          <a:prstGeom prst="curvedConnector3">
            <a:avLst>
              <a:gd name="adj1" fmla="val 50000"/>
            </a:avLst>
          </a:prstGeom>
          <a:ln w="28575">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F5B5DF7E-0C06-624A-AEE3-32A2418534A0}"/>
              </a:ext>
            </a:extLst>
          </p:cNvPr>
          <p:cNvCxnSpPr>
            <a:cxnSpLocks/>
          </p:cNvCxnSpPr>
          <p:nvPr/>
        </p:nvCxnSpPr>
        <p:spPr>
          <a:xfrm rot="16200000" flipV="1">
            <a:off x="1244431" y="2825350"/>
            <a:ext cx="842953" cy="718162"/>
          </a:xfrm>
          <a:prstGeom prst="curvedConnector3">
            <a:avLst>
              <a:gd name="adj1" fmla="val 50000"/>
            </a:avLst>
          </a:prstGeom>
          <a:ln w="28575">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355600"/>
          </a:xfrm>
        </p:spPr>
        <p:txBody>
          <a:bodyPr/>
          <a:lstStyle/>
          <a:p>
            <a:r>
              <a:rPr lang="en-US" b="1" dirty="0"/>
              <a:t>Creating a Two Page Drill Down Master Detail: Steps</a:t>
            </a:r>
          </a:p>
        </p:txBody>
      </p:sp>
      <p:pic>
        <p:nvPicPr>
          <p:cNvPr id="4" name="Picture 3">
            <a:extLst>
              <a:ext uri="{FF2B5EF4-FFF2-40B4-BE49-F238E27FC236}">
                <a16:creationId xmlns:a16="http://schemas.microsoft.com/office/drawing/2014/main" id="{20A8BED7-F5D7-2F4A-9C31-48B4FEF6C56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4079" y="782782"/>
            <a:ext cx="8610600" cy="4419387"/>
          </a:xfrm>
          <a:prstGeom prst="rect">
            <a:avLst/>
          </a:prstGeom>
          <a:ln>
            <a:solidFill>
              <a:srgbClr val="FF0000"/>
            </a:solidFill>
          </a:ln>
        </p:spPr>
      </p:pic>
      <p:pic>
        <p:nvPicPr>
          <p:cNvPr id="6" name="Picture 5">
            <a:extLst>
              <a:ext uri="{FF2B5EF4-FFF2-40B4-BE49-F238E27FC236}">
                <a16:creationId xmlns:a16="http://schemas.microsoft.com/office/drawing/2014/main" id="{553CC298-54FE-464C-8A54-E4C11D69A91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094412" y="3477278"/>
            <a:ext cx="5842000" cy="2717800"/>
          </a:xfrm>
          <a:prstGeom prst="rect">
            <a:avLst/>
          </a:prstGeom>
          <a:ln>
            <a:solidFill>
              <a:srgbClr val="FF0000"/>
            </a:solidFill>
          </a:ln>
        </p:spPr>
      </p:pic>
      <p:sp>
        <p:nvSpPr>
          <p:cNvPr id="11" name="Oval 144">
            <a:extLst>
              <a:ext uri="{FF2B5EF4-FFF2-40B4-BE49-F238E27FC236}">
                <a16:creationId xmlns:a16="http://schemas.microsoft.com/office/drawing/2014/main" id="{8A30408D-E059-FE4F-9180-9B69BE4142D9}"/>
              </a:ext>
            </a:extLst>
          </p:cNvPr>
          <p:cNvSpPr>
            <a:spLocks noChangeArrowheads="1"/>
          </p:cNvSpPr>
          <p:nvPr/>
        </p:nvSpPr>
        <p:spPr bwMode="blackWhite">
          <a:xfrm>
            <a:off x="8151812" y="1290706"/>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12" name="Oval 144">
            <a:extLst>
              <a:ext uri="{FF2B5EF4-FFF2-40B4-BE49-F238E27FC236}">
                <a16:creationId xmlns:a16="http://schemas.microsoft.com/office/drawing/2014/main" id="{41FB014A-28C4-AF45-9031-C4B26B654144}"/>
              </a:ext>
            </a:extLst>
          </p:cNvPr>
          <p:cNvSpPr>
            <a:spLocks noChangeArrowheads="1"/>
          </p:cNvSpPr>
          <p:nvPr/>
        </p:nvSpPr>
        <p:spPr bwMode="blackWhite">
          <a:xfrm>
            <a:off x="10971212" y="3576569"/>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355600"/>
          </a:xfrm>
        </p:spPr>
        <p:txBody>
          <a:bodyPr/>
          <a:lstStyle/>
          <a:p>
            <a:r>
              <a:rPr lang="en-US" b="1" dirty="0"/>
              <a:t>Creating a Two Page Drill Down Master Detail: Steps</a:t>
            </a:r>
          </a:p>
        </p:txBody>
      </p:sp>
      <p:pic>
        <p:nvPicPr>
          <p:cNvPr id="4" name="Picture 3">
            <a:extLst>
              <a:ext uri="{FF2B5EF4-FFF2-40B4-BE49-F238E27FC236}">
                <a16:creationId xmlns:a16="http://schemas.microsoft.com/office/drawing/2014/main" id="{94054B7A-2B36-0C49-83EC-C0F6CDC8402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1812" y="762000"/>
            <a:ext cx="6096000" cy="3804093"/>
          </a:xfrm>
          <a:prstGeom prst="rect">
            <a:avLst/>
          </a:prstGeom>
          <a:ln>
            <a:solidFill>
              <a:srgbClr val="FF0000"/>
            </a:solidFill>
          </a:ln>
        </p:spPr>
      </p:pic>
      <p:pic>
        <p:nvPicPr>
          <p:cNvPr id="6" name="Picture 5">
            <a:extLst>
              <a:ext uri="{FF2B5EF4-FFF2-40B4-BE49-F238E27FC236}">
                <a16:creationId xmlns:a16="http://schemas.microsoft.com/office/drawing/2014/main" id="{D62D3105-98B2-064F-B620-A64488A418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27612" y="2977337"/>
            <a:ext cx="6810375" cy="3216665"/>
          </a:xfrm>
          <a:prstGeom prst="rect">
            <a:avLst/>
          </a:prstGeom>
          <a:ln>
            <a:solidFill>
              <a:srgbClr val="FF0000"/>
            </a:solidFill>
          </a:ln>
        </p:spPr>
      </p:pic>
      <p:sp>
        <p:nvSpPr>
          <p:cNvPr id="11" name="Oval 144">
            <a:extLst>
              <a:ext uri="{FF2B5EF4-FFF2-40B4-BE49-F238E27FC236}">
                <a16:creationId xmlns:a16="http://schemas.microsoft.com/office/drawing/2014/main" id="{70366F3F-0C76-6749-87CB-AEA4D87A5021}"/>
              </a:ext>
            </a:extLst>
          </p:cNvPr>
          <p:cNvSpPr>
            <a:spLocks noChangeArrowheads="1"/>
          </p:cNvSpPr>
          <p:nvPr/>
        </p:nvSpPr>
        <p:spPr bwMode="blackWhite">
          <a:xfrm>
            <a:off x="10941049" y="3096753"/>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4</a:t>
            </a:r>
          </a:p>
        </p:txBody>
      </p:sp>
      <p:sp>
        <p:nvSpPr>
          <p:cNvPr id="12" name="Oval 144">
            <a:extLst>
              <a:ext uri="{FF2B5EF4-FFF2-40B4-BE49-F238E27FC236}">
                <a16:creationId xmlns:a16="http://schemas.microsoft.com/office/drawing/2014/main" id="{579E0344-5820-424D-96FD-E91F88C7AFA6}"/>
              </a:ext>
            </a:extLst>
          </p:cNvPr>
          <p:cNvSpPr>
            <a:spLocks noChangeArrowheads="1"/>
          </p:cNvSpPr>
          <p:nvPr/>
        </p:nvSpPr>
        <p:spPr bwMode="blackWhite">
          <a:xfrm>
            <a:off x="6094412" y="1123950"/>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3</a:t>
            </a:r>
          </a:p>
        </p:txBody>
      </p:sp>
    </p:spTree>
    <p:extLst>
      <p:ext uri="{BB962C8B-B14F-4D97-AF65-F5344CB8AC3E}">
        <p14:creationId xmlns:p14="http://schemas.microsoft.com/office/powerpoint/2010/main" val="904842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355600"/>
          </a:xfrm>
        </p:spPr>
        <p:txBody>
          <a:bodyPr/>
          <a:lstStyle/>
          <a:p>
            <a:r>
              <a:rPr lang="en-US" b="1" dirty="0"/>
              <a:t>Creating a Two Page Drill Down Master Detail: Steps</a:t>
            </a:r>
          </a:p>
        </p:txBody>
      </p:sp>
      <p:sp>
        <p:nvSpPr>
          <p:cNvPr id="12" name="Oval 144">
            <a:extLst>
              <a:ext uri="{FF2B5EF4-FFF2-40B4-BE49-F238E27FC236}">
                <a16:creationId xmlns:a16="http://schemas.microsoft.com/office/drawing/2014/main" id="{16CCD1ED-730B-C34F-81BA-97B7741C1568}"/>
              </a:ext>
            </a:extLst>
          </p:cNvPr>
          <p:cNvSpPr>
            <a:spLocks noChangeArrowheads="1"/>
          </p:cNvSpPr>
          <p:nvPr/>
        </p:nvSpPr>
        <p:spPr bwMode="blackWhite">
          <a:xfrm>
            <a:off x="10590212" y="-990600"/>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6</a:t>
            </a:r>
          </a:p>
        </p:txBody>
      </p:sp>
      <p:pic>
        <p:nvPicPr>
          <p:cNvPr id="4" name="Picture 3" descr="A screenshot of a cell phone&#10;&#10;Description automatically generated">
            <a:extLst>
              <a:ext uri="{FF2B5EF4-FFF2-40B4-BE49-F238E27FC236}">
                <a16:creationId xmlns:a16="http://schemas.microsoft.com/office/drawing/2014/main" id="{A428331D-8CE7-784A-B208-28A2B0A5B0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812" y="742950"/>
            <a:ext cx="6538506" cy="4766621"/>
          </a:xfrm>
          <a:prstGeom prst="rect">
            <a:avLst/>
          </a:prstGeom>
          <a:ln>
            <a:solidFill>
              <a:srgbClr val="FF0000"/>
            </a:solidFill>
          </a:ln>
        </p:spPr>
      </p:pic>
      <p:pic>
        <p:nvPicPr>
          <p:cNvPr id="7" name="Picture 6" descr="A screenshot of a cell phone&#10;&#10;Description automatically generated">
            <a:extLst>
              <a:ext uri="{FF2B5EF4-FFF2-40B4-BE49-F238E27FC236}">
                <a16:creationId xmlns:a16="http://schemas.microsoft.com/office/drawing/2014/main" id="{255062AA-F0E8-A74E-950D-9E1420D466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9612" y="1348429"/>
            <a:ext cx="6046976" cy="4766621"/>
          </a:xfrm>
          <a:prstGeom prst="rect">
            <a:avLst/>
          </a:prstGeom>
          <a:ln>
            <a:solidFill>
              <a:srgbClr val="FF0000"/>
            </a:solidFill>
          </a:ln>
        </p:spPr>
      </p:pic>
      <p:sp>
        <p:nvSpPr>
          <p:cNvPr id="10" name="Oval 144">
            <a:extLst>
              <a:ext uri="{FF2B5EF4-FFF2-40B4-BE49-F238E27FC236}">
                <a16:creationId xmlns:a16="http://schemas.microsoft.com/office/drawing/2014/main" id="{D568BF4A-4B74-EE41-A02D-F6FDFD97C344}"/>
              </a:ext>
            </a:extLst>
          </p:cNvPr>
          <p:cNvSpPr>
            <a:spLocks noChangeArrowheads="1"/>
          </p:cNvSpPr>
          <p:nvPr/>
        </p:nvSpPr>
        <p:spPr bwMode="blackWhite">
          <a:xfrm>
            <a:off x="1751012" y="5327008"/>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5</a:t>
            </a:r>
          </a:p>
        </p:txBody>
      </p:sp>
      <p:sp>
        <p:nvSpPr>
          <p:cNvPr id="11" name="Oval 144">
            <a:extLst>
              <a:ext uri="{FF2B5EF4-FFF2-40B4-BE49-F238E27FC236}">
                <a16:creationId xmlns:a16="http://schemas.microsoft.com/office/drawing/2014/main" id="{9A9E4D27-FCA0-134E-BA7F-D51750EC91F5}"/>
              </a:ext>
            </a:extLst>
          </p:cNvPr>
          <p:cNvSpPr>
            <a:spLocks noChangeArrowheads="1"/>
          </p:cNvSpPr>
          <p:nvPr/>
        </p:nvSpPr>
        <p:spPr bwMode="blackWhite">
          <a:xfrm>
            <a:off x="10474323" y="1127138"/>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6</a:t>
            </a:r>
          </a:p>
        </p:txBody>
      </p:sp>
    </p:spTree>
    <p:extLst>
      <p:ext uri="{BB962C8B-B14F-4D97-AF65-F5344CB8AC3E}">
        <p14:creationId xmlns:p14="http://schemas.microsoft.com/office/powerpoint/2010/main" val="3635382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508000"/>
          </a:xfrm>
        </p:spPr>
        <p:txBody>
          <a:bodyPr/>
          <a:lstStyle/>
          <a:p>
            <a:r>
              <a:rPr lang="en-US" b="1" dirty="0"/>
              <a:t>Editing a Form</a:t>
            </a:r>
          </a:p>
        </p:txBody>
      </p:sp>
      <p:pic>
        <p:nvPicPr>
          <p:cNvPr id="9" name="Picture 8">
            <a:extLst>
              <a:ext uri="{FF2B5EF4-FFF2-40B4-BE49-F238E27FC236}">
                <a16:creationId xmlns:a16="http://schemas.microsoft.com/office/drawing/2014/main" id="{391B7FAE-D542-F942-807F-5325354C79E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1812" y="1587009"/>
            <a:ext cx="7495220" cy="4598381"/>
          </a:xfrm>
          <a:prstGeom prst="rect">
            <a:avLst/>
          </a:prstGeom>
          <a:ln>
            <a:solidFill>
              <a:srgbClr val="FF0000"/>
            </a:solidFill>
          </a:ln>
        </p:spPr>
      </p:pic>
      <p:pic>
        <p:nvPicPr>
          <p:cNvPr id="10" name="Picture 9">
            <a:extLst>
              <a:ext uri="{FF2B5EF4-FFF2-40B4-BE49-F238E27FC236}">
                <a16:creationId xmlns:a16="http://schemas.microsoft.com/office/drawing/2014/main" id="{D2A962F1-DCEA-314D-BF52-98AE316F49E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91891" y="660400"/>
            <a:ext cx="6670959" cy="3378200"/>
          </a:xfrm>
          <a:prstGeom prst="rect">
            <a:avLst/>
          </a:prstGeom>
          <a:ln>
            <a:solidFill>
              <a:srgbClr val="FF0000"/>
            </a:solidFill>
          </a:ln>
        </p:spPr>
      </p:pic>
      <p:cxnSp>
        <p:nvCxnSpPr>
          <p:cNvPr id="11" name="Straight Connector 10">
            <a:extLst>
              <a:ext uri="{FF2B5EF4-FFF2-40B4-BE49-F238E27FC236}">
                <a16:creationId xmlns:a16="http://schemas.microsoft.com/office/drawing/2014/main" id="{C4BCC731-6DC4-7D47-B34A-EC0BCB68F92B}"/>
              </a:ext>
            </a:extLst>
          </p:cNvPr>
          <p:cNvCxnSpPr>
            <a:cxnSpLocks/>
          </p:cNvCxnSpPr>
          <p:nvPr/>
        </p:nvCxnSpPr>
        <p:spPr>
          <a:xfrm>
            <a:off x="4418012" y="3200400"/>
            <a:ext cx="873879" cy="0"/>
          </a:xfrm>
          <a:prstGeom prst="line">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F44F774-F9D6-CD45-ABB5-56074179DD59}"/>
              </a:ext>
            </a:extLst>
          </p:cNvPr>
          <p:cNvCxnSpPr>
            <a:cxnSpLocks/>
          </p:cNvCxnSpPr>
          <p:nvPr/>
        </p:nvCxnSpPr>
        <p:spPr>
          <a:xfrm>
            <a:off x="4418012" y="3200400"/>
            <a:ext cx="0" cy="1186983"/>
          </a:xfrm>
          <a:prstGeom prst="line">
            <a:avLst/>
          </a:prstGeom>
          <a:ln w="38100">
            <a:solidFill>
              <a:srgbClr val="FF0000"/>
            </a:solidFill>
            <a:miter lim="800000"/>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b="1" dirty="0">
                <a:solidFill>
                  <a:srgbClr val="FF0000"/>
                </a:solidFill>
              </a:rPr>
              <a:t>Lesson Objectives</a:t>
            </a:r>
          </a:p>
        </p:txBody>
      </p:sp>
      <p:sp>
        <p:nvSpPr>
          <p:cNvPr id="3" name="Content Placeholder 2"/>
          <p:cNvSpPr>
            <a:spLocks noGrp="1"/>
          </p:cNvSpPr>
          <p:nvPr>
            <p:ph idx="1"/>
          </p:nvPr>
        </p:nvSpPr>
        <p:spPr>
          <a:xfrm>
            <a:off x="608012" y="838200"/>
            <a:ext cx="9525000" cy="5410200"/>
          </a:xfrm>
        </p:spPr>
        <p:txBody>
          <a:bodyPr>
            <a:noAutofit/>
          </a:bodyPr>
          <a:lstStyle/>
          <a:p>
            <a:pPr marL="0" indent="0">
              <a:buClr>
                <a:srgbClr val="000000"/>
              </a:buClr>
              <a:buNone/>
            </a:pPr>
            <a:r>
              <a:rPr lang="en-US" dirty="0">
                <a:solidFill>
                  <a:srgbClr val="000000"/>
                </a:solidFill>
              </a:rPr>
              <a:t>After completing this lesson, you should be able to:</a:t>
            </a:r>
          </a:p>
          <a:p>
            <a:pPr marL="404813" lvl="1">
              <a:buClr>
                <a:schemeClr val="accent1"/>
              </a:buClr>
              <a:buFont typeface="Arial"/>
              <a:buChar char="•"/>
            </a:pPr>
            <a:r>
              <a:rPr lang="en-US" sz="2800" dirty="0">
                <a:solidFill>
                  <a:srgbClr val="000000"/>
                </a:solidFill>
              </a:rPr>
              <a:t>Describe an application form in Oracle APEX</a:t>
            </a:r>
          </a:p>
          <a:p>
            <a:pPr marL="404813" lvl="1">
              <a:buClr>
                <a:schemeClr val="accent1"/>
              </a:buClr>
              <a:buFont typeface="Arial"/>
              <a:buChar char="•"/>
            </a:pPr>
            <a:r>
              <a:rPr lang="en-US" sz="2800" dirty="0">
                <a:solidFill>
                  <a:srgbClr val="000000"/>
                </a:solidFill>
              </a:rPr>
              <a:t>List the different types of application forms that you can create</a:t>
            </a:r>
            <a:br>
              <a:rPr lang="en-US" sz="2800" dirty="0">
                <a:solidFill>
                  <a:srgbClr val="000000"/>
                </a:solidFill>
              </a:rPr>
            </a:br>
            <a:r>
              <a:rPr lang="en-US" sz="2800" dirty="0">
                <a:solidFill>
                  <a:srgbClr val="000000"/>
                </a:solidFill>
              </a:rPr>
              <a:t>in Oracle APEX</a:t>
            </a:r>
          </a:p>
          <a:p>
            <a:pPr marL="404813" lvl="1">
              <a:buClr>
                <a:schemeClr val="accent1"/>
              </a:buClr>
              <a:buFont typeface="Arial"/>
              <a:buChar char="•"/>
            </a:pPr>
            <a:r>
              <a:rPr lang="en-US" sz="2800" dirty="0">
                <a:solidFill>
                  <a:srgbClr val="000000"/>
                </a:solidFill>
              </a:rPr>
              <a:t>List the different wizards you use to create forms</a:t>
            </a:r>
          </a:p>
          <a:p>
            <a:pPr marL="404813" lvl="1">
              <a:buClr>
                <a:schemeClr val="accent1"/>
              </a:buClr>
              <a:buFont typeface="Arial"/>
              <a:buChar char="•"/>
            </a:pPr>
            <a:r>
              <a:rPr lang="en-US" sz="2800" dirty="0">
                <a:solidFill>
                  <a:srgbClr val="000000"/>
                </a:solidFill>
              </a:rPr>
              <a:t>Create an editable interactive grid</a:t>
            </a:r>
          </a:p>
          <a:p>
            <a:pPr marL="404813" lvl="1">
              <a:buClr>
                <a:schemeClr val="accent1"/>
              </a:buClr>
              <a:buFont typeface="Arial"/>
              <a:buChar char="•"/>
            </a:pPr>
            <a:r>
              <a:rPr lang="en-US" sz="2800" dirty="0">
                <a:solidFill>
                  <a:srgbClr val="000000"/>
                </a:solidFill>
              </a:rPr>
              <a:t>Create a simple form and link a report to this form</a:t>
            </a:r>
          </a:p>
          <a:p>
            <a:pPr marL="404813" lvl="1">
              <a:buClr>
                <a:schemeClr val="accent1"/>
              </a:buClr>
              <a:buFont typeface="Arial"/>
              <a:buChar char="•"/>
            </a:pPr>
            <a:r>
              <a:rPr lang="en-US" sz="2800" dirty="0">
                <a:solidFill>
                  <a:srgbClr val="000000"/>
                </a:solidFill>
              </a:rPr>
              <a:t>Create the following types of master detail forms:</a:t>
            </a:r>
          </a:p>
          <a:p>
            <a:pPr marL="793433" lvl="2" indent="-342900">
              <a:buClr>
                <a:schemeClr val="accent1"/>
              </a:buClr>
              <a:buFont typeface="Wingdings" pitchFamily="2" charset="2"/>
              <a:buChar char="ü"/>
            </a:pPr>
            <a:r>
              <a:rPr lang="en-US" sz="2400" dirty="0">
                <a:solidFill>
                  <a:srgbClr val="000000"/>
                </a:solidFill>
              </a:rPr>
              <a:t>Stacked</a:t>
            </a:r>
          </a:p>
          <a:p>
            <a:pPr marL="793433" lvl="2" indent="-342900">
              <a:buClr>
                <a:schemeClr val="accent1"/>
              </a:buClr>
              <a:buFont typeface="Wingdings" pitchFamily="2" charset="2"/>
              <a:buChar char="ü"/>
            </a:pPr>
            <a:r>
              <a:rPr lang="en-US" sz="2400" dirty="0">
                <a:solidFill>
                  <a:srgbClr val="000000"/>
                </a:solidFill>
              </a:rPr>
              <a:t>Side by Side</a:t>
            </a:r>
          </a:p>
          <a:p>
            <a:pPr marL="793433" lvl="2" indent="-342900">
              <a:buClr>
                <a:schemeClr val="accent1"/>
              </a:buClr>
              <a:buFont typeface="Wingdings" pitchFamily="2" charset="2"/>
              <a:buChar char="ü"/>
            </a:pPr>
            <a:r>
              <a:rPr lang="en-US" sz="2400" dirty="0">
                <a:solidFill>
                  <a:srgbClr val="000000"/>
                </a:solidFill>
              </a:rPr>
              <a:t>Drill Down</a:t>
            </a:r>
          </a:p>
          <a:p>
            <a:pPr marL="404813" lvl="1">
              <a:buClr>
                <a:schemeClr val="accent1"/>
              </a:buClr>
              <a:buFont typeface="Arial"/>
              <a:buChar char="•"/>
            </a:pPr>
            <a:r>
              <a:rPr lang="en-US" sz="2800" dirty="0">
                <a:solidFill>
                  <a:srgbClr val="000000"/>
                </a:solidFill>
              </a:rPr>
              <a:t>Modify a form</a:t>
            </a:r>
            <a:endParaRPr lang="en-US" sz="3200" dirty="0">
              <a:solidFill>
                <a:srgbClr val="000000"/>
              </a:solidFill>
            </a:endParaRPr>
          </a:p>
          <a:p>
            <a:pPr>
              <a:buClr>
                <a:schemeClr val="accent1"/>
              </a:buClr>
              <a:buFont typeface="Arial"/>
              <a:buChar char="•"/>
            </a:pPr>
            <a:endParaRPr lang="en-US" dirty="0">
              <a:solidFill>
                <a:schemeClr val="bg1">
                  <a:lumMod val="50000"/>
                </a:schemeClr>
              </a:solidFill>
            </a:endParaRPr>
          </a:p>
          <a:p>
            <a:pPr>
              <a:buClr>
                <a:schemeClr val="accent1"/>
              </a:buClr>
              <a:buFont typeface="Arial"/>
              <a:buChar char="•"/>
            </a:pPr>
            <a:endParaRPr lang="en-US" dirty="0">
              <a:solidFill>
                <a:schemeClr val="bg1">
                  <a:lumMod val="50000"/>
                </a:schemeClr>
              </a:solidFill>
            </a:endParaRPr>
          </a:p>
          <a:p>
            <a:pPr>
              <a:buClr>
                <a:schemeClr val="accent1"/>
              </a:buClr>
              <a:buFont typeface="Arial"/>
              <a:buChar char="•"/>
            </a:pPr>
            <a:endParaRPr lang="en-US" dirty="0">
              <a:solidFill>
                <a:schemeClr val="bg1">
                  <a:lumMod val="50000"/>
                </a:schemeClr>
              </a:solidFill>
            </a:endParaRPr>
          </a:p>
          <a:p>
            <a:pPr>
              <a:buClr>
                <a:schemeClr val="accent1"/>
              </a:buClr>
              <a:buFont typeface="Arial"/>
              <a:buChar char="•"/>
            </a:pPr>
            <a:endParaRPr lang="en-US" dirty="0">
              <a:solidFill>
                <a:schemeClr val="bg1">
                  <a:lumMod val="50000"/>
                </a:schemeClr>
              </a:solidFill>
            </a:endParaRPr>
          </a:p>
          <a:p>
            <a:pPr>
              <a:buClr>
                <a:srgbClr val="000000"/>
              </a:buClr>
              <a:buFont typeface="Arial"/>
              <a:buChar char="•"/>
            </a:pPr>
            <a:endParaRPr lang="en-US" dirty="0">
              <a:solidFill>
                <a:schemeClr val="bg1">
                  <a:lumMod val="50000"/>
                </a:schemeClr>
              </a:solidFill>
            </a:endParaRP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508000"/>
          </a:xfrm>
        </p:spPr>
        <p:txBody>
          <a:bodyPr/>
          <a:lstStyle/>
          <a:p>
            <a:r>
              <a:rPr lang="en-US" b="1" dirty="0"/>
              <a:t>Modifying the Display Type of a Page Item</a:t>
            </a:r>
          </a:p>
        </p:txBody>
      </p:sp>
      <p:pic>
        <p:nvPicPr>
          <p:cNvPr id="7" name="Picture 6">
            <a:extLst>
              <a:ext uri="{FF2B5EF4-FFF2-40B4-BE49-F238E27FC236}">
                <a16:creationId xmlns:a16="http://schemas.microsoft.com/office/drawing/2014/main" id="{BA7D9FD9-5126-DF4B-B9ED-173B88C631A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8443" y="1066799"/>
            <a:ext cx="11295720" cy="5012421"/>
          </a:xfrm>
          <a:prstGeom prst="rect">
            <a:avLst/>
          </a:prstGeom>
          <a:ln>
            <a:solidFill>
              <a:schemeClr val="tx1"/>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508000"/>
          </a:xfrm>
        </p:spPr>
        <p:txBody>
          <a:bodyPr/>
          <a:lstStyle/>
          <a:p>
            <a:r>
              <a:rPr lang="en-US" b="1" dirty="0"/>
              <a:t>Altering the Display Order of Page Items</a:t>
            </a:r>
          </a:p>
        </p:txBody>
      </p:sp>
      <p:pic>
        <p:nvPicPr>
          <p:cNvPr id="4" name="Picture 3">
            <a:extLst>
              <a:ext uri="{FF2B5EF4-FFF2-40B4-BE49-F238E27FC236}">
                <a16:creationId xmlns:a16="http://schemas.microsoft.com/office/drawing/2014/main" id="{208066A8-FAED-764C-B35E-22D06CDFB1A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6181" y="1120928"/>
            <a:ext cx="5813570" cy="4129538"/>
          </a:xfrm>
          <a:prstGeom prst="rect">
            <a:avLst/>
          </a:prstGeom>
          <a:ln>
            <a:solidFill>
              <a:schemeClr val="tx1"/>
            </a:solidFill>
          </a:ln>
        </p:spPr>
      </p:pic>
      <p:pic>
        <p:nvPicPr>
          <p:cNvPr id="7" name="Picture 6">
            <a:extLst>
              <a:ext uri="{FF2B5EF4-FFF2-40B4-BE49-F238E27FC236}">
                <a16:creationId xmlns:a16="http://schemas.microsoft.com/office/drawing/2014/main" id="{3E84E7FF-6B9A-8D49-B085-B1CC78D6F42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69145" y="1120928"/>
            <a:ext cx="5759620" cy="4129538"/>
          </a:xfrm>
          <a:prstGeom prst="rect">
            <a:avLst/>
          </a:prstGeom>
          <a:ln>
            <a:solidFill>
              <a:schemeClr val="tx1"/>
            </a:solidFill>
          </a:ln>
        </p:spPr>
      </p:pic>
      <p:sp>
        <p:nvSpPr>
          <p:cNvPr id="21" name="Rectangle 18">
            <a:extLst>
              <a:ext uri="{FF2B5EF4-FFF2-40B4-BE49-F238E27FC236}">
                <a16:creationId xmlns:a16="http://schemas.microsoft.com/office/drawing/2014/main" id="{1D39C418-87CF-2B4D-9E24-662E169E4DD9}"/>
              </a:ext>
            </a:extLst>
          </p:cNvPr>
          <p:cNvSpPr txBox="1">
            <a:spLocks noChangeArrowheads="1"/>
          </p:cNvSpPr>
          <p:nvPr/>
        </p:nvSpPr>
        <p:spPr>
          <a:xfrm>
            <a:off x="7917368" y="5641380"/>
            <a:ext cx="2057400" cy="30480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sz="2000" b="1" i="0" u="none" strike="noStrike" kern="1200" cap="none" spc="0" normalizeH="0" baseline="0" noProof="0" dirty="0">
                <a:ln>
                  <a:noFill/>
                </a:ln>
                <a:solidFill>
                  <a:schemeClr val="accent3"/>
                </a:solidFill>
                <a:effectLst/>
                <a:uLnTx/>
                <a:uFillTx/>
              </a:rPr>
              <a:t>After reordering</a:t>
            </a:r>
          </a:p>
        </p:txBody>
      </p:sp>
      <p:sp>
        <p:nvSpPr>
          <p:cNvPr id="22" name="Rectangle 18">
            <a:extLst>
              <a:ext uri="{FF2B5EF4-FFF2-40B4-BE49-F238E27FC236}">
                <a16:creationId xmlns:a16="http://schemas.microsoft.com/office/drawing/2014/main" id="{9DA14B1E-6422-CA49-B6CA-38CAD8ED52C6}"/>
              </a:ext>
            </a:extLst>
          </p:cNvPr>
          <p:cNvSpPr txBox="1">
            <a:spLocks noChangeArrowheads="1"/>
          </p:cNvSpPr>
          <p:nvPr/>
        </p:nvSpPr>
        <p:spPr>
          <a:xfrm>
            <a:off x="1979612" y="5584672"/>
            <a:ext cx="2291846" cy="60960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sz="2000" b="1" i="0" u="none" strike="noStrike" kern="1200" cap="none" spc="0" normalizeH="0" baseline="0" noProof="0" dirty="0">
                <a:ln>
                  <a:noFill/>
                </a:ln>
                <a:solidFill>
                  <a:schemeClr val="accent3"/>
                </a:solidFill>
                <a:effectLst/>
                <a:uLnTx/>
                <a:uFillTx/>
              </a:rPr>
              <a:t>Before reordering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508000"/>
          </a:xfrm>
        </p:spPr>
        <p:txBody>
          <a:bodyPr/>
          <a:lstStyle/>
          <a:p>
            <a:r>
              <a:rPr lang="en-US" b="1" dirty="0"/>
              <a:t>Altering the Display Order of Page Items</a:t>
            </a:r>
          </a:p>
        </p:txBody>
      </p:sp>
      <p:sp>
        <p:nvSpPr>
          <p:cNvPr id="20" name="Rectangle 18"/>
          <p:cNvSpPr txBox="1">
            <a:spLocks noChangeArrowheads="1"/>
          </p:cNvSpPr>
          <p:nvPr/>
        </p:nvSpPr>
        <p:spPr>
          <a:xfrm>
            <a:off x="8463827" y="5865093"/>
            <a:ext cx="3581400" cy="60960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sz="2000" b="1" i="0" u="none" strike="noStrike" kern="1200" cap="none" spc="0" normalizeH="0" baseline="0" noProof="0" dirty="0">
                <a:ln>
                  <a:noFill/>
                </a:ln>
                <a:solidFill>
                  <a:schemeClr val="accent3"/>
                </a:solidFill>
                <a:effectLst/>
                <a:uLnTx/>
                <a:uFillTx/>
              </a:rPr>
              <a:t>Drag</a:t>
            </a:r>
            <a:r>
              <a:rPr kumimoji="0" lang="en-US" sz="2000" b="1" i="0" u="none" strike="noStrike" kern="1200" cap="none" spc="0" normalizeH="0" noProof="0" dirty="0">
                <a:ln>
                  <a:noFill/>
                </a:ln>
                <a:solidFill>
                  <a:schemeClr val="accent3"/>
                </a:solidFill>
                <a:effectLst/>
                <a:uLnTx/>
                <a:uFillTx/>
              </a:rPr>
              <a:t> and drop </a:t>
            </a:r>
            <a:br>
              <a:rPr kumimoji="0" lang="en-US" sz="2000" b="1" i="0" u="none" strike="noStrike" kern="1200" cap="none" spc="0" normalizeH="0" noProof="0" dirty="0">
                <a:ln>
                  <a:noFill/>
                </a:ln>
                <a:solidFill>
                  <a:schemeClr val="accent3"/>
                </a:solidFill>
                <a:effectLst/>
                <a:uLnTx/>
                <a:uFillTx/>
              </a:rPr>
            </a:br>
            <a:r>
              <a:rPr kumimoji="0" lang="en-US" sz="2000" b="1" i="0" u="none" strike="noStrike" kern="1200" cap="none" spc="0" normalizeH="0" noProof="0" dirty="0">
                <a:ln>
                  <a:noFill/>
                </a:ln>
                <a:solidFill>
                  <a:schemeClr val="accent3"/>
                </a:solidFill>
                <a:effectLst/>
                <a:uLnTx/>
                <a:uFillTx/>
              </a:rPr>
              <a:t>or  Use Context Menu </a:t>
            </a:r>
            <a:r>
              <a:rPr kumimoji="0" lang="en-US" sz="2000" b="1" i="0" u="none" strike="noStrike" kern="1200" cap="none" spc="0" normalizeH="0" baseline="0" noProof="0" dirty="0">
                <a:ln>
                  <a:noFill/>
                </a:ln>
                <a:solidFill>
                  <a:schemeClr val="accent3"/>
                </a:solidFill>
                <a:effectLst/>
                <a:uLnTx/>
                <a:uFillTx/>
              </a:rPr>
              <a:t>in Layout</a:t>
            </a:r>
          </a:p>
        </p:txBody>
      </p:sp>
      <p:sp>
        <p:nvSpPr>
          <p:cNvPr id="27" name="Rectangle 18"/>
          <p:cNvSpPr txBox="1">
            <a:spLocks noChangeArrowheads="1"/>
          </p:cNvSpPr>
          <p:nvPr/>
        </p:nvSpPr>
        <p:spPr>
          <a:xfrm>
            <a:off x="488662" y="4958772"/>
            <a:ext cx="2024352" cy="50800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sz="2000" b="1" i="0" u="none" strike="noStrike" kern="1200" cap="none" spc="0" normalizeH="0" baseline="0" noProof="0" dirty="0">
                <a:ln>
                  <a:noFill/>
                </a:ln>
                <a:solidFill>
                  <a:schemeClr val="accent3"/>
                </a:solidFill>
                <a:effectLst/>
                <a:uLnTx/>
                <a:uFillTx/>
              </a:rPr>
              <a:t>Drag</a:t>
            </a:r>
            <a:r>
              <a:rPr kumimoji="0" lang="en-US" sz="2000" b="1" i="0" u="none" strike="noStrike" kern="1200" cap="none" spc="0" normalizeH="0" noProof="0" dirty="0">
                <a:ln>
                  <a:noFill/>
                </a:ln>
                <a:solidFill>
                  <a:schemeClr val="accent3"/>
                </a:solidFill>
                <a:effectLst/>
                <a:uLnTx/>
                <a:uFillTx/>
              </a:rPr>
              <a:t> and drop in Rendering</a:t>
            </a:r>
            <a:endParaRPr kumimoji="0" lang="en-US" sz="2000" b="1" i="0" u="none" strike="noStrike" kern="1200" cap="none" spc="0" normalizeH="0" baseline="0" noProof="0" dirty="0">
              <a:ln>
                <a:noFill/>
              </a:ln>
              <a:solidFill>
                <a:schemeClr val="accent3"/>
              </a:solidFill>
              <a:effectLst/>
              <a:uLnTx/>
              <a:uFillTx/>
            </a:endParaRPr>
          </a:p>
        </p:txBody>
      </p:sp>
      <p:pic>
        <p:nvPicPr>
          <p:cNvPr id="4" name="Picture 3">
            <a:extLst>
              <a:ext uri="{FF2B5EF4-FFF2-40B4-BE49-F238E27FC236}">
                <a16:creationId xmlns:a16="http://schemas.microsoft.com/office/drawing/2014/main" id="{B59FEAD5-AE31-3148-B8E0-7696628B091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52350" y="914400"/>
            <a:ext cx="9246322" cy="4715624"/>
          </a:xfrm>
          <a:prstGeom prst="rect">
            <a:avLst/>
          </a:prstGeom>
          <a:ln>
            <a:solidFill>
              <a:schemeClr val="tx1"/>
            </a:solidFill>
          </a:ln>
        </p:spPr>
      </p:pic>
      <p:cxnSp>
        <p:nvCxnSpPr>
          <p:cNvPr id="21" name="Curved Connector 20">
            <a:extLst>
              <a:ext uri="{FF2B5EF4-FFF2-40B4-BE49-F238E27FC236}">
                <a16:creationId xmlns:a16="http://schemas.microsoft.com/office/drawing/2014/main" id="{ECE36AEF-B028-0644-B144-7179A30FDE4E}"/>
              </a:ext>
            </a:extLst>
          </p:cNvPr>
          <p:cNvCxnSpPr>
            <a:cxnSpLocks/>
          </p:cNvCxnSpPr>
          <p:nvPr/>
        </p:nvCxnSpPr>
        <p:spPr>
          <a:xfrm rot="5400000" flipH="1" flipV="1">
            <a:off x="1976727" y="4422485"/>
            <a:ext cx="539172" cy="533402"/>
          </a:xfrm>
          <a:prstGeom prst="curvedConnector3">
            <a:avLst>
              <a:gd name="adj1" fmla="val 50000"/>
            </a:avLst>
          </a:prstGeom>
          <a:ln w="28575">
            <a:solidFill>
              <a:srgbClr val="FF0000"/>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ECF63193-3DBD-9140-BFC0-A7F681CBBC82}"/>
              </a:ext>
            </a:extLst>
          </p:cNvPr>
          <p:cNvCxnSpPr>
            <a:cxnSpLocks/>
          </p:cNvCxnSpPr>
          <p:nvPr/>
        </p:nvCxnSpPr>
        <p:spPr>
          <a:xfrm rot="16200000" flipV="1">
            <a:off x="8202612" y="4749800"/>
            <a:ext cx="1422400" cy="762000"/>
          </a:xfrm>
          <a:prstGeom prst="curvedConnector3">
            <a:avLst>
              <a:gd name="adj1" fmla="val 50000"/>
            </a:avLst>
          </a:prstGeom>
          <a:ln w="28575">
            <a:solidFill>
              <a:srgbClr val="FF0000"/>
            </a:solidFill>
            <a:miter lim="8000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0940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b="1" dirty="0">
                <a:solidFill>
                  <a:srgbClr val="FF0000"/>
                </a:solidFill>
              </a:rPr>
              <a:t>Summary</a:t>
            </a:r>
          </a:p>
        </p:txBody>
      </p:sp>
      <p:sp>
        <p:nvSpPr>
          <p:cNvPr id="3" name="Content Placeholder 2"/>
          <p:cNvSpPr>
            <a:spLocks noGrp="1"/>
          </p:cNvSpPr>
          <p:nvPr>
            <p:ph idx="1"/>
          </p:nvPr>
        </p:nvSpPr>
        <p:spPr>
          <a:xfrm>
            <a:off x="684212" y="1066800"/>
            <a:ext cx="11125200" cy="5181600"/>
          </a:xfrm>
        </p:spPr>
        <p:txBody>
          <a:bodyPr>
            <a:noAutofit/>
          </a:bodyPr>
          <a:lstStyle/>
          <a:p>
            <a:pPr marL="0" indent="0">
              <a:buClr>
                <a:srgbClr val="000000"/>
              </a:buClr>
              <a:buNone/>
            </a:pPr>
            <a:r>
              <a:rPr lang="en-US" dirty="0">
                <a:solidFill>
                  <a:srgbClr val="000000"/>
                </a:solidFill>
              </a:rPr>
              <a:t>In this lesson, you learned how to:</a:t>
            </a:r>
          </a:p>
          <a:p>
            <a:pPr marL="404813" lvl="1">
              <a:buClr>
                <a:schemeClr val="accent1"/>
              </a:buClr>
              <a:buFont typeface="Arial"/>
              <a:buChar char="•"/>
            </a:pPr>
            <a:r>
              <a:rPr lang="en-US" sz="2800" dirty="0">
                <a:solidFill>
                  <a:srgbClr val="000000"/>
                </a:solidFill>
              </a:rPr>
              <a:t>Use the different wizards in Oracle APEX to create forms</a:t>
            </a:r>
          </a:p>
          <a:p>
            <a:pPr marL="404813" lvl="1">
              <a:buClr>
                <a:schemeClr val="accent1"/>
              </a:buClr>
              <a:buFont typeface="Arial"/>
              <a:buChar char="•"/>
            </a:pPr>
            <a:r>
              <a:rPr lang="en-US" sz="2800" dirty="0">
                <a:solidFill>
                  <a:srgbClr val="000000"/>
                </a:solidFill>
              </a:rPr>
              <a:t>Create an editable interactive grid</a:t>
            </a:r>
          </a:p>
          <a:p>
            <a:pPr marL="404813" lvl="1">
              <a:buClr>
                <a:schemeClr val="accent1"/>
              </a:buClr>
              <a:buFont typeface="Arial"/>
              <a:buChar char="•"/>
            </a:pPr>
            <a:r>
              <a:rPr lang="en-US" sz="2800" dirty="0">
                <a:solidFill>
                  <a:srgbClr val="000000"/>
                </a:solidFill>
              </a:rPr>
              <a:t>Create a simple form and link a report to this form</a:t>
            </a:r>
          </a:p>
          <a:p>
            <a:pPr marL="404813" lvl="1">
              <a:buClr>
                <a:schemeClr val="accent1"/>
              </a:buClr>
              <a:buFont typeface="Arial"/>
              <a:buChar char="•"/>
            </a:pPr>
            <a:r>
              <a:rPr lang="en-US" sz="2800" dirty="0">
                <a:solidFill>
                  <a:srgbClr val="000000"/>
                </a:solidFill>
              </a:rPr>
              <a:t>Create different types of master detail forms</a:t>
            </a:r>
          </a:p>
          <a:p>
            <a:pPr marL="404813" lvl="1">
              <a:buClr>
                <a:schemeClr val="accent1"/>
              </a:buClr>
              <a:buFont typeface="Arial"/>
              <a:buChar char="•"/>
            </a:pPr>
            <a:r>
              <a:rPr lang="en-US" sz="2800" dirty="0">
                <a:solidFill>
                  <a:srgbClr val="000000"/>
                </a:solidFill>
              </a:rPr>
              <a:t>Modify a form</a:t>
            </a:r>
            <a:endParaRPr lang="en-US" sz="3200" dirty="0">
              <a:solidFill>
                <a:srgbClr val="000000"/>
              </a:solidFill>
            </a:endParaRPr>
          </a:p>
          <a:p>
            <a:pPr>
              <a:buClr>
                <a:schemeClr val="accent1"/>
              </a:buClr>
              <a:buFont typeface="Arial"/>
              <a:buChar char="•"/>
            </a:pPr>
            <a:endParaRPr lang="en-US" dirty="0">
              <a:solidFill>
                <a:srgbClr val="000000"/>
              </a:solidFill>
            </a:endParaRPr>
          </a:p>
          <a:p>
            <a:pPr>
              <a:buClr>
                <a:schemeClr val="accent1"/>
              </a:buClr>
              <a:buFont typeface="Arial"/>
              <a:buChar char="•"/>
            </a:pPr>
            <a:endParaRPr lang="en-US" dirty="0">
              <a:solidFill>
                <a:schemeClr val="bg1">
                  <a:lumMod val="50000"/>
                </a:schemeClr>
              </a:solidFill>
            </a:endParaRPr>
          </a:p>
          <a:p>
            <a:pPr>
              <a:buClr>
                <a:schemeClr val="accent1"/>
              </a:buClr>
              <a:buFont typeface="Arial"/>
              <a:buChar char="•"/>
            </a:pPr>
            <a:endParaRPr lang="en-US" dirty="0">
              <a:solidFill>
                <a:schemeClr val="bg1">
                  <a:lumMod val="50000"/>
                </a:schemeClr>
              </a:solidFill>
            </a:endParaRPr>
          </a:p>
          <a:p>
            <a:pPr>
              <a:buClr>
                <a:schemeClr val="accent1"/>
              </a:buClr>
              <a:buFont typeface="Arial"/>
              <a:buChar char="•"/>
            </a:pPr>
            <a:endParaRPr lang="en-US" dirty="0">
              <a:solidFill>
                <a:schemeClr val="bg1">
                  <a:lumMod val="50000"/>
                </a:schemeClr>
              </a:solidFill>
            </a:endParaRPr>
          </a:p>
          <a:p>
            <a:pPr>
              <a:buClr>
                <a:srgbClr val="000000"/>
              </a:buClr>
              <a:buFont typeface="Arial"/>
              <a:buChar char="•"/>
            </a:pPr>
            <a:endParaRPr lang="en-US" dirty="0">
              <a:solidFill>
                <a:schemeClr val="bg1">
                  <a:lumMod val="50000"/>
                </a:schemeClr>
              </a:solidFill>
            </a:endParaRP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8675" name="Picture 3"/>
          <p:cNvPicPr>
            <a:picLocks noChangeAspect="1" noChangeArrowheads="1"/>
          </p:cNvPicPr>
          <p:nvPr/>
        </p:nvPicPr>
        <p:blipFill>
          <a:blip r:embed="rId3" cstate="print"/>
          <a:srcRect/>
          <a:stretch>
            <a:fillRect/>
          </a:stretch>
        </p:blipFill>
        <p:spPr bwMode="auto">
          <a:xfrm>
            <a:off x="1538417" y="915990"/>
            <a:ext cx="9099296" cy="5221287"/>
          </a:xfrm>
          <a:prstGeom prst="rect">
            <a:avLst/>
          </a:prstGeom>
          <a:noFill/>
          <a:ln w="9525">
            <a:noFill/>
            <a:round/>
            <a:headEnd/>
            <a:tailEnd/>
          </a:ln>
        </p:spPr>
      </p:pic>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apex-r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55377" y="592109"/>
            <a:ext cx="2792245" cy="2792245"/>
          </a:xfrm>
          <a:prstGeom prst="rect">
            <a:avLst/>
          </a:prstGeom>
        </p:spPr>
      </p:pic>
      <p:sp>
        <p:nvSpPr>
          <p:cNvPr id="7" name="Title 3"/>
          <p:cNvSpPr txBox="1">
            <a:spLocks/>
          </p:cNvSpPr>
          <p:nvPr/>
        </p:nvSpPr>
        <p:spPr>
          <a:xfrm>
            <a:off x="519287" y="2755392"/>
            <a:ext cx="11125199" cy="1470025"/>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b="1" dirty="0"/>
          </a:p>
          <a:p>
            <a:r>
              <a:rPr lang="en-US" sz="4800" b="1" dirty="0"/>
              <a:t>Hands-on Lab</a:t>
            </a:r>
          </a:p>
        </p:txBody>
      </p:sp>
      <p:sp>
        <p:nvSpPr>
          <p:cNvPr id="2" name="TextBox 1"/>
          <p:cNvSpPr txBox="1"/>
          <p:nvPr/>
        </p:nvSpPr>
        <p:spPr>
          <a:xfrm>
            <a:off x="8858250" y="4772025"/>
            <a:ext cx="914400" cy="914400"/>
          </a:xfrm>
          <a:prstGeom prst="rect">
            <a:avLst/>
          </a:prstGeom>
          <a:noFill/>
        </p:spPr>
        <p:txBody>
          <a:bodyPr wrap="none" lIns="0" tIns="0" rIns="0" bIns="0" rtlCol="0">
            <a:noAutofit/>
          </a:bodyPr>
          <a:lstStyle/>
          <a:p>
            <a:pPr>
              <a:lnSpc>
                <a:spcPct val="90000"/>
              </a:lnSpc>
            </a:pPr>
            <a:endParaRPr lang="en-US" dirty="0"/>
          </a:p>
        </p:txBody>
      </p:sp>
      <p:sp>
        <p:nvSpPr>
          <p:cNvPr id="3" name="TextBox 2"/>
          <p:cNvSpPr txBox="1"/>
          <p:nvPr/>
        </p:nvSpPr>
        <p:spPr>
          <a:xfrm>
            <a:off x="6321287" y="3140765"/>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773656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8453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7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355600"/>
          </a:xfrm>
        </p:spPr>
        <p:txBody>
          <a:bodyPr/>
          <a:lstStyle/>
          <a:p>
            <a:r>
              <a:rPr lang="en-US" b="1" dirty="0"/>
              <a:t>Understanding Forms in Oracle APEX</a:t>
            </a:r>
          </a:p>
        </p:txBody>
      </p:sp>
      <p:pic>
        <p:nvPicPr>
          <p:cNvPr id="5" name="Picture 4" descr="application-form.png"/>
          <p:cNvPicPr>
            <a:picLocks noChangeAspect="1"/>
          </p:cNvPicPr>
          <p:nvPr/>
        </p:nvPicPr>
        <p:blipFill>
          <a:blip r:embed="rId3" cstate="print"/>
          <a:stretch>
            <a:fillRect/>
          </a:stretch>
        </p:blipFill>
        <p:spPr>
          <a:xfrm>
            <a:off x="7694612" y="1371600"/>
            <a:ext cx="3901440" cy="2926080"/>
          </a:xfrm>
          <a:prstGeom prst="rect">
            <a:avLst/>
          </a:prstGeom>
          <a:ln>
            <a:solidFill>
              <a:schemeClr val="tx1"/>
            </a:solidFill>
          </a:ln>
        </p:spPr>
      </p:pic>
      <p:sp>
        <p:nvSpPr>
          <p:cNvPr id="6" name="Content Placeholder 2"/>
          <p:cNvSpPr>
            <a:spLocks noGrp="1"/>
          </p:cNvSpPr>
          <p:nvPr>
            <p:ph idx="1"/>
          </p:nvPr>
        </p:nvSpPr>
        <p:spPr>
          <a:xfrm>
            <a:off x="760412" y="1219200"/>
            <a:ext cx="6858000" cy="4648200"/>
          </a:xfrm>
        </p:spPr>
        <p:txBody>
          <a:bodyPr/>
          <a:lstStyle/>
          <a:p>
            <a:pPr>
              <a:buClr>
                <a:schemeClr val="accent1"/>
              </a:buClr>
            </a:pPr>
            <a:r>
              <a:rPr lang="en-US" dirty="0">
                <a:solidFill>
                  <a:srgbClr val="000000"/>
                </a:solidFill>
              </a:rPr>
              <a:t>Forms are application components that are used to manipulate database objects</a:t>
            </a:r>
          </a:p>
          <a:p>
            <a:pPr>
              <a:buClr>
                <a:schemeClr val="accent1"/>
              </a:buClr>
            </a:pPr>
            <a:r>
              <a:rPr lang="en-US" dirty="0">
                <a:solidFill>
                  <a:srgbClr val="000000"/>
                </a:solidFill>
              </a:rPr>
              <a:t>You can create forms either manually or by using wizards</a:t>
            </a:r>
          </a:p>
          <a:p>
            <a:pPr>
              <a:buClr>
                <a:schemeClr val="accent1"/>
              </a:buClr>
            </a:pPr>
            <a:r>
              <a:rPr lang="en-US" dirty="0">
                <a:solidFill>
                  <a:srgbClr val="000000"/>
                </a:solidFill>
              </a:rPr>
              <a:t>You can create a form as a:</a:t>
            </a:r>
          </a:p>
          <a:p>
            <a:pPr lvl="1">
              <a:buClr>
                <a:schemeClr val="accent1"/>
              </a:buClr>
            </a:pPr>
            <a:r>
              <a:rPr lang="en-US" sz="2800" dirty="0">
                <a:solidFill>
                  <a:srgbClr val="000000"/>
                </a:solidFill>
              </a:rPr>
              <a:t>New page in an application</a:t>
            </a:r>
          </a:p>
          <a:p>
            <a:pPr lvl="1">
              <a:buClr>
                <a:schemeClr val="accent1"/>
              </a:buClr>
            </a:pPr>
            <a:r>
              <a:rPr lang="en-US" sz="2800" dirty="0">
                <a:solidFill>
                  <a:srgbClr val="000000"/>
                </a:solidFill>
              </a:rPr>
              <a:t>Region on an existing page in an application</a:t>
            </a:r>
          </a:p>
          <a:p>
            <a:pPr>
              <a:buClr>
                <a:schemeClr val="accent1"/>
              </a:buClr>
            </a:pP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355600"/>
          </a:xfrm>
        </p:spPr>
        <p:txBody>
          <a:bodyPr/>
          <a:lstStyle/>
          <a:p>
            <a:r>
              <a:rPr lang="en-US" b="1" dirty="0"/>
              <a:t>Developing Forms in Oracle APEX</a:t>
            </a:r>
          </a:p>
        </p:txBody>
      </p:sp>
      <p:sp>
        <p:nvSpPr>
          <p:cNvPr id="9" name="Rectangle 18">
            <a:extLst>
              <a:ext uri="{FF2B5EF4-FFF2-40B4-BE49-F238E27FC236}">
                <a16:creationId xmlns:a16="http://schemas.microsoft.com/office/drawing/2014/main" id="{CE976FE2-562A-0B4F-8DBB-06758848349E}"/>
              </a:ext>
            </a:extLst>
          </p:cNvPr>
          <p:cNvSpPr txBox="1">
            <a:spLocks noChangeArrowheads="1"/>
          </p:cNvSpPr>
          <p:nvPr/>
        </p:nvSpPr>
        <p:spPr>
          <a:xfrm>
            <a:off x="7229742" y="1191851"/>
            <a:ext cx="4629679" cy="30480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lang="en-US" sz="2000" b="1" dirty="0">
                <a:solidFill>
                  <a:schemeClr val="accent3"/>
                </a:solidFill>
              </a:rPr>
              <a:t>Using the C</a:t>
            </a:r>
            <a:r>
              <a:rPr kumimoji="0" lang="en-US" sz="2000" b="1" i="0" u="none" strike="noStrike" kern="1200" cap="none" spc="0" normalizeH="0" baseline="0" noProof="0" dirty="0" err="1">
                <a:ln>
                  <a:noFill/>
                </a:ln>
                <a:solidFill>
                  <a:schemeClr val="accent3"/>
                </a:solidFill>
                <a:effectLst/>
                <a:uLnTx/>
                <a:uFillTx/>
              </a:rPr>
              <a:t>reate</a:t>
            </a:r>
            <a:r>
              <a:rPr kumimoji="0" lang="en-US" sz="2000" b="1" i="0" u="none" strike="noStrike" kern="1200" cap="none" spc="0" normalizeH="0" baseline="0" noProof="0" dirty="0">
                <a:ln>
                  <a:noFill/>
                </a:ln>
                <a:solidFill>
                  <a:schemeClr val="accent3"/>
                </a:solidFill>
                <a:effectLst/>
                <a:uLnTx/>
                <a:uFillTx/>
              </a:rPr>
              <a:t> Application Wizard</a:t>
            </a:r>
          </a:p>
        </p:txBody>
      </p:sp>
      <p:cxnSp>
        <p:nvCxnSpPr>
          <p:cNvPr id="14" name="Curved Connector 13">
            <a:extLst>
              <a:ext uri="{FF2B5EF4-FFF2-40B4-BE49-F238E27FC236}">
                <a16:creationId xmlns:a16="http://schemas.microsoft.com/office/drawing/2014/main" id="{57CF379B-02D9-B043-874B-95DFD08C0B17}"/>
              </a:ext>
            </a:extLst>
          </p:cNvPr>
          <p:cNvCxnSpPr>
            <a:cxnSpLocks/>
          </p:cNvCxnSpPr>
          <p:nvPr/>
        </p:nvCxnSpPr>
        <p:spPr>
          <a:xfrm rot="16200000" flipV="1">
            <a:off x="9647700" y="2896316"/>
            <a:ext cx="648243" cy="474782"/>
          </a:xfrm>
          <a:prstGeom prst="curvedConnector3">
            <a:avLst>
              <a:gd name="adj1" fmla="val 50000"/>
            </a:avLst>
          </a:prstGeom>
          <a:ln w="19050">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C09E073-1DA7-A648-AC3C-72DD06D6F30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7098" y="1001556"/>
            <a:ext cx="5380256" cy="2173841"/>
          </a:xfrm>
          <a:prstGeom prst="rect">
            <a:avLst/>
          </a:prstGeom>
          <a:ln>
            <a:solidFill>
              <a:schemeClr val="tx1"/>
            </a:solidFill>
          </a:ln>
        </p:spPr>
      </p:pic>
      <p:pic>
        <p:nvPicPr>
          <p:cNvPr id="6" name="Picture 5">
            <a:extLst>
              <a:ext uri="{FF2B5EF4-FFF2-40B4-BE49-F238E27FC236}">
                <a16:creationId xmlns:a16="http://schemas.microsoft.com/office/drawing/2014/main" id="{C0ACD7C6-457D-EF44-9985-A288E786F2F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7098" y="3776305"/>
            <a:ext cx="5485542" cy="2398537"/>
          </a:xfrm>
          <a:prstGeom prst="rect">
            <a:avLst/>
          </a:prstGeom>
          <a:ln>
            <a:solidFill>
              <a:schemeClr val="tx1"/>
            </a:solidFill>
          </a:ln>
        </p:spPr>
      </p:pic>
      <p:pic>
        <p:nvPicPr>
          <p:cNvPr id="12" name="Picture 11">
            <a:extLst>
              <a:ext uri="{FF2B5EF4-FFF2-40B4-BE49-F238E27FC236}">
                <a16:creationId xmlns:a16="http://schemas.microsoft.com/office/drawing/2014/main" id="{AF7F3A72-49B8-0B4B-8A77-FC4015C7CF7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05947" y="1496651"/>
            <a:ext cx="5485542" cy="4559308"/>
          </a:xfrm>
          <a:prstGeom prst="rect">
            <a:avLst/>
          </a:prstGeom>
          <a:ln>
            <a:solidFill>
              <a:schemeClr val="tx1"/>
            </a:solidFill>
          </a:ln>
        </p:spPr>
      </p:pic>
      <p:sp>
        <p:nvSpPr>
          <p:cNvPr id="24" name="Rectangle 18">
            <a:extLst>
              <a:ext uri="{FF2B5EF4-FFF2-40B4-BE49-F238E27FC236}">
                <a16:creationId xmlns:a16="http://schemas.microsoft.com/office/drawing/2014/main" id="{989266C5-9918-2C41-B06D-7DEC50EB19A3}"/>
              </a:ext>
            </a:extLst>
          </p:cNvPr>
          <p:cNvSpPr txBox="1">
            <a:spLocks noChangeArrowheads="1"/>
          </p:cNvSpPr>
          <p:nvPr/>
        </p:nvSpPr>
        <p:spPr>
          <a:xfrm>
            <a:off x="1243664" y="713638"/>
            <a:ext cx="3276600" cy="30480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lang="en-US" sz="2000" b="1" dirty="0">
                <a:solidFill>
                  <a:schemeClr val="accent3"/>
                </a:solidFill>
              </a:rPr>
              <a:t>Using the C</a:t>
            </a:r>
            <a:r>
              <a:rPr kumimoji="0" lang="en-US" sz="2000" b="1" i="0" u="none" strike="noStrike" kern="1200" cap="none" spc="0" normalizeH="0" baseline="0" noProof="0" dirty="0" err="1">
                <a:ln>
                  <a:noFill/>
                </a:ln>
                <a:solidFill>
                  <a:schemeClr val="accent3"/>
                </a:solidFill>
                <a:effectLst/>
                <a:uLnTx/>
                <a:uFillTx/>
              </a:rPr>
              <a:t>reate</a:t>
            </a:r>
            <a:r>
              <a:rPr kumimoji="0" lang="en-US" sz="2000" b="1" i="0" u="none" strike="noStrike" kern="1200" cap="none" spc="0" normalizeH="0" baseline="0" noProof="0" dirty="0">
                <a:ln>
                  <a:noFill/>
                </a:ln>
                <a:solidFill>
                  <a:schemeClr val="accent3"/>
                </a:solidFill>
                <a:effectLst/>
                <a:uLnTx/>
                <a:uFillTx/>
              </a:rPr>
              <a:t> Page Wizard</a:t>
            </a:r>
          </a:p>
        </p:txBody>
      </p:sp>
      <p:sp>
        <p:nvSpPr>
          <p:cNvPr id="26" name="Rectangle 18">
            <a:extLst>
              <a:ext uri="{FF2B5EF4-FFF2-40B4-BE49-F238E27FC236}">
                <a16:creationId xmlns:a16="http://schemas.microsoft.com/office/drawing/2014/main" id="{0A52F96F-C27F-0844-A23F-7E2B4B70AEEC}"/>
              </a:ext>
            </a:extLst>
          </p:cNvPr>
          <p:cNvSpPr txBox="1">
            <a:spLocks noChangeArrowheads="1"/>
          </p:cNvSpPr>
          <p:nvPr/>
        </p:nvSpPr>
        <p:spPr>
          <a:xfrm>
            <a:off x="1147262" y="3477685"/>
            <a:ext cx="4267200" cy="409838"/>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sz="2000" b="1" i="0" u="none" strike="noStrike" kern="1200" cap="none" spc="0" normalizeH="0" baseline="0" noProof="0" dirty="0">
                <a:ln>
                  <a:noFill/>
                </a:ln>
                <a:solidFill>
                  <a:schemeClr val="accent3"/>
                </a:solidFill>
                <a:effectLst/>
                <a:uLnTx/>
                <a:uFillTx/>
              </a:rPr>
              <a:t>Creating a Form region in Page Designer</a:t>
            </a:r>
          </a:p>
        </p:txBody>
      </p:sp>
    </p:spTree>
    <p:extLst>
      <p:ext uri="{BB962C8B-B14F-4D97-AF65-F5344CB8AC3E}">
        <p14:creationId xmlns:p14="http://schemas.microsoft.com/office/powerpoint/2010/main" val="1771837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355600"/>
          </a:xfrm>
        </p:spPr>
        <p:txBody>
          <a:bodyPr/>
          <a:lstStyle/>
          <a:p>
            <a:r>
              <a:rPr lang="en-US" b="1" dirty="0"/>
              <a:t>Understanding Form Types</a:t>
            </a:r>
          </a:p>
        </p:txBody>
      </p:sp>
      <p:pic>
        <p:nvPicPr>
          <p:cNvPr id="8" name="Picture 7">
            <a:extLst>
              <a:ext uri="{FF2B5EF4-FFF2-40B4-BE49-F238E27FC236}">
                <a16:creationId xmlns:a16="http://schemas.microsoft.com/office/drawing/2014/main" id="{10B4DC0A-EADF-9B43-87F7-5FF8C9FF9E0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46312" y="772633"/>
            <a:ext cx="7696200" cy="2829833"/>
          </a:xfrm>
          <a:prstGeom prst="rect">
            <a:avLst/>
          </a:prstGeom>
          <a:ln>
            <a:solidFill>
              <a:schemeClr val="tx1"/>
            </a:solidFill>
          </a:ln>
        </p:spPr>
      </p:pic>
      <p:pic>
        <p:nvPicPr>
          <p:cNvPr id="12" name="Picture 11">
            <a:extLst>
              <a:ext uri="{FF2B5EF4-FFF2-40B4-BE49-F238E27FC236}">
                <a16:creationId xmlns:a16="http://schemas.microsoft.com/office/drawing/2014/main" id="{127A2F0C-2818-6849-87A5-4B9531A32B8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192462" y="3697378"/>
            <a:ext cx="5803900" cy="2654976"/>
          </a:xfrm>
          <a:prstGeom prst="rect">
            <a:avLst/>
          </a:prstGeom>
          <a:ln>
            <a:solidFill>
              <a:schemeClr val="tx1"/>
            </a:solidFill>
          </a:ln>
        </p:spPr>
      </p:pic>
    </p:spTree>
    <p:extLst>
      <p:ext uri="{BB962C8B-B14F-4D97-AF65-F5344CB8AC3E}">
        <p14:creationId xmlns:p14="http://schemas.microsoft.com/office/powerpoint/2010/main" val="272644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355600"/>
          </a:xfrm>
        </p:spPr>
        <p:txBody>
          <a:bodyPr/>
          <a:lstStyle/>
          <a:p>
            <a:r>
              <a:rPr lang="en-US" b="1" dirty="0"/>
              <a:t>Creating a Form using the Create Page Wizard</a:t>
            </a:r>
          </a:p>
        </p:txBody>
      </p:sp>
      <p:pic>
        <p:nvPicPr>
          <p:cNvPr id="5" name="Picture 4">
            <a:extLst>
              <a:ext uri="{FF2B5EF4-FFF2-40B4-BE49-F238E27FC236}">
                <a16:creationId xmlns:a16="http://schemas.microsoft.com/office/drawing/2014/main" id="{84200CA6-61BC-1340-B3B9-7F6F931D88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6951" y="762000"/>
            <a:ext cx="7867650" cy="4015440"/>
          </a:xfrm>
          <a:prstGeom prst="rect">
            <a:avLst/>
          </a:prstGeom>
          <a:ln>
            <a:solidFill>
              <a:srgbClr val="FF0000"/>
            </a:solidFill>
          </a:ln>
        </p:spPr>
      </p:pic>
      <p:pic>
        <p:nvPicPr>
          <p:cNvPr id="8" name="Picture 7">
            <a:extLst>
              <a:ext uri="{FF2B5EF4-FFF2-40B4-BE49-F238E27FC236}">
                <a16:creationId xmlns:a16="http://schemas.microsoft.com/office/drawing/2014/main" id="{10B4DC0A-EADF-9B43-87F7-5FF8C9FF9E0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56012" y="3259790"/>
            <a:ext cx="8255000" cy="3035300"/>
          </a:xfrm>
          <a:prstGeom prst="rect">
            <a:avLst/>
          </a:prstGeom>
          <a:ln>
            <a:solidFill>
              <a:srgbClr val="FF0000"/>
            </a:solidFill>
          </a:ln>
        </p:spPr>
      </p:pic>
    </p:spTree>
    <p:extLst>
      <p:ext uri="{BB962C8B-B14F-4D97-AF65-F5344CB8AC3E}">
        <p14:creationId xmlns:p14="http://schemas.microsoft.com/office/powerpoint/2010/main" val="3107638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355600"/>
          </a:xfrm>
        </p:spPr>
        <p:txBody>
          <a:bodyPr/>
          <a:lstStyle/>
          <a:p>
            <a:r>
              <a:rPr lang="en-US" b="1" dirty="0"/>
              <a:t>Creating a Form Using the Create Application Wizard</a:t>
            </a:r>
          </a:p>
        </p:txBody>
      </p:sp>
      <p:pic>
        <p:nvPicPr>
          <p:cNvPr id="4" name="Picture 3">
            <a:extLst>
              <a:ext uri="{FF2B5EF4-FFF2-40B4-BE49-F238E27FC236}">
                <a16:creationId xmlns:a16="http://schemas.microsoft.com/office/drawing/2014/main" id="{64ADC482-1875-6947-AED9-0F29F9E450A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3671" y="898687"/>
            <a:ext cx="8839200" cy="3833458"/>
          </a:xfrm>
          <a:prstGeom prst="rect">
            <a:avLst/>
          </a:prstGeom>
          <a:ln>
            <a:solidFill>
              <a:srgbClr val="FF0000"/>
            </a:solidFill>
          </a:ln>
        </p:spPr>
      </p:pic>
      <p:pic>
        <p:nvPicPr>
          <p:cNvPr id="7" name="Picture 6">
            <a:extLst>
              <a:ext uri="{FF2B5EF4-FFF2-40B4-BE49-F238E27FC236}">
                <a16:creationId xmlns:a16="http://schemas.microsoft.com/office/drawing/2014/main" id="{D8773E34-3F45-234A-AE6A-63EB37E510B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60712" y="1145471"/>
            <a:ext cx="5867400" cy="4567058"/>
          </a:xfrm>
          <a:prstGeom prst="rect">
            <a:avLst/>
          </a:prstGeom>
          <a:ln>
            <a:solidFill>
              <a:srgbClr val="FF0000"/>
            </a:solidFill>
          </a:ln>
        </p:spPr>
      </p:pic>
      <p:pic>
        <p:nvPicPr>
          <p:cNvPr id="9" name="Picture 8">
            <a:extLst>
              <a:ext uri="{FF2B5EF4-FFF2-40B4-BE49-F238E27FC236}">
                <a16:creationId xmlns:a16="http://schemas.microsoft.com/office/drawing/2014/main" id="{653FE5D6-FF4C-C744-862C-B6D5A27F2E1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65812" y="1600200"/>
            <a:ext cx="5963263" cy="4727907"/>
          </a:xfrm>
          <a:prstGeom prst="rect">
            <a:avLst/>
          </a:prstGeom>
          <a:ln>
            <a:solidFill>
              <a:srgbClr val="FF0000"/>
            </a:solidFill>
          </a:ln>
        </p:spPr>
      </p:pic>
    </p:spTree>
    <p:extLst>
      <p:ext uri="{BB962C8B-B14F-4D97-AF65-F5344CB8AC3E}">
        <p14:creationId xmlns:p14="http://schemas.microsoft.com/office/powerpoint/2010/main" val="4049668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279400"/>
          </a:xfrm>
        </p:spPr>
        <p:txBody>
          <a:bodyPr/>
          <a:lstStyle/>
          <a:p>
            <a:r>
              <a:rPr lang="en-US" b="1" dirty="0"/>
              <a:t>Creating a Form: Example</a:t>
            </a:r>
          </a:p>
        </p:txBody>
      </p:sp>
      <p:pic>
        <p:nvPicPr>
          <p:cNvPr id="4" name="Picture 3">
            <a:extLst>
              <a:ext uri="{FF2B5EF4-FFF2-40B4-BE49-F238E27FC236}">
                <a16:creationId xmlns:a16="http://schemas.microsoft.com/office/drawing/2014/main" id="{D89833DE-EBA3-0847-94C8-88814FE3ADE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84412" y="690880"/>
            <a:ext cx="8539290" cy="5563927"/>
          </a:xfrm>
          <a:prstGeom prst="rect">
            <a:avLst/>
          </a:prstGeom>
          <a:ln>
            <a:solidFill>
              <a:schemeClr val="tx1"/>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racle_16x9_2014_521">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extLst>
    <a:ext uri="{05A4C25C-085E-4340-85A3-A5531E510DB2}">
      <thm15:themeFamily xmlns:thm15="http://schemas.microsoft.com/office/thememl/2012/main" name="Oracle_16x9_2014_521" id="{11138A86-4CFD-4AAE-84ED-85FDB159739F}" vid="{ADD436DE-0EC9-4932-BD4C-5E9FA04FA01B}"/>
    </a:ext>
  </a:extLst>
</a:theme>
</file>

<file path=ppt/theme/theme2.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Oracle_16x9_2014_521</Template>
  <TotalTime>16407</TotalTime>
  <Words>6346</Words>
  <Application>Microsoft Macintosh PowerPoint</Application>
  <PresentationFormat>Custom</PresentationFormat>
  <Paragraphs>369</Paragraphs>
  <Slides>37</Slides>
  <Notes>37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Courier New</vt:lpstr>
      <vt:lpstr>Times New Roman</vt:lpstr>
      <vt:lpstr>Wingdings</vt:lpstr>
      <vt:lpstr>Oracle_16x9_2014_521</vt:lpstr>
      <vt:lpstr>PowerPoint Presentation</vt:lpstr>
      <vt:lpstr>PowerPoint Presentation</vt:lpstr>
      <vt:lpstr>Lesson Objectives</vt:lpstr>
      <vt:lpstr>Understanding Forms in Oracle APEX</vt:lpstr>
      <vt:lpstr>Developing Forms in Oracle APEX</vt:lpstr>
      <vt:lpstr>Understanding Form Types</vt:lpstr>
      <vt:lpstr>Creating a Form using the Create Page Wizard</vt:lpstr>
      <vt:lpstr>Creating a Form Using the Create Application Wizard</vt:lpstr>
      <vt:lpstr>Creating a Form: Example</vt:lpstr>
      <vt:lpstr>Creating a Form: Example</vt:lpstr>
      <vt:lpstr>Creating a Form: Example</vt:lpstr>
      <vt:lpstr>Linking a Report to a Form</vt:lpstr>
      <vt:lpstr>Linking a Report to a Form</vt:lpstr>
      <vt:lpstr>Creating an Editable Interactive Grid</vt:lpstr>
      <vt:lpstr>Creating an Editable Interactive Grid: Different Wizards</vt:lpstr>
      <vt:lpstr>Creating an Editable Interactive Grid: Steps</vt:lpstr>
      <vt:lpstr>Creating an Editable Interactive Grid: Steps</vt:lpstr>
      <vt:lpstr>Understanding Master Detail Forms</vt:lpstr>
      <vt:lpstr>Creating a Side by Side Master Detail Form</vt:lpstr>
      <vt:lpstr>Creating a Side by Side Master Detail: Steps</vt:lpstr>
      <vt:lpstr>Creating a Stacked Master Detail Form</vt:lpstr>
      <vt:lpstr>Creating a Stacked Master Detail: Steps</vt:lpstr>
      <vt:lpstr>Creating a Stacked Master Detail: Steps</vt:lpstr>
      <vt:lpstr>Creating a Stacked Master Detail: Steps</vt:lpstr>
      <vt:lpstr>Creating a Two Page Drill Down Master Detail</vt:lpstr>
      <vt:lpstr>Creating a Two Page Drill Down Master Detail: Steps</vt:lpstr>
      <vt:lpstr>Creating a Two Page Drill Down Master Detail: Steps</vt:lpstr>
      <vt:lpstr>Creating a Two Page Drill Down Master Detail: Steps</vt:lpstr>
      <vt:lpstr>Editing a Form</vt:lpstr>
      <vt:lpstr>Modifying the Display Type of a Page Item</vt:lpstr>
      <vt:lpstr>Altering the Display Order of Page Items</vt:lpstr>
      <vt:lpstr>Altering the Display Order of Page Items</vt:lpstr>
      <vt:lpstr>Summary</vt:lpstr>
      <vt:lpstr>PowerPoint Presentation</vt:lpstr>
      <vt:lpstr>PowerPoint Presentation</vt:lpstr>
      <vt:lpstr>PowerPoint Presentation</vt:lpstr>
      <vt:lpstr>PowerPoint Presentation</vt:lpstr>
    </vt:vector>
  </TitlesOfParts>
  <Company>Oracle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creator>Chaitanya Koratamaddi</dc:creator>
  <cp:keywords>Oracle corporate Tagline</cp:keywords>
  <cp:lastModifiedBy>Chaitanya Koratamaddi</cp:lastModifiedBy>
  <cp:revision>805</cp:revision>
  <dcterms:created xsi:type="dcterms:W3CDTF">2014-06-19T18:11:18Z</dcterms:created>
  <dcterms:modified xsi:type="dcterms:W3CDTF">2020-01-14T13:28:48Z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ies>
</file>